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6"/>
  </p:notesMasterIdLst>
  <p:sldIdLst>
    <p:sldId id="257" r:id="rId2"/>
    <p:sldId id="427" r:id="rId3"/>
    <p:sldId id="429" r:id="rId4"/>
    <p:sldId id="558" r:id="rId5"/>
    <p:sldId id="261" r:id="rId6"/>
    <p:sldId id="559" r:id="rId7"/>
    <p:sldId id="574" r:id="rId8"/>
    <p:sldId id="264" r:id="rId9"/>
    <p:sldId id="584" r:id="rId10"/>
    <p:sldId id="585" r:id="rId11"/>
    <p:sldId id="577" r:id="rId12"/>
    <p:sldId id="582" r:id="rId13"/>
    <p:sldId id="579" r:id="rId14"/>
    <p:sldId id="581"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1368" autoAdjust="0"/>
    <p:restoredTop sz="86395" autoAdjust="0"/>
  </p:normalViewPr>
  <p:slideViewPr>
    <p:cSldViewPr snapToGrid="0">
      <p:cViewPr varScale="1">
        <p:scale>
          <a:sx n="78" d="100"/>
          <a:sy n="78" d="100"/>
        </p:scale>
        <p:origin x="192" y="856"/>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A31B35E-0031-3942-96AA-F46385EF65AA}" type="datetimeFigureOut">
              <a:rPr lang="en-GB" smtClean="0"/>
              <a:t>07/10/2024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E6C5B36-E9B6-D54C-B70F-82CA95370BF5}" type="slidenum">
              <a:rPr lang="en-GB" smtClean="0"/>
              <a:t>‹#›</a:t>
            </a:fld>
            <a:endParaRPr lang="en-GB"/>
          </a:p>
        </p:txBody>
      </p:sp>
    </p:spTree>
    <p:extLst>
      <p:ext uri="{BB962C8B-B14F-4D97-AF65-F5344CB8AC3E}">
        <p14:creationId xmlns:p14="http://schemas.microsoft.com/office/powerpoint/2010/main" val="3361657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5E6C5B36-E9B6-D54C-B70F-82CA95370BF5}" type="slidenum">
              <a:rPr lang="en-GB" smtClean="0"/>
              <a:t>7</a:t>
            </a:fld>
            <a:endParaRPr lang="en-GB"/>
          </a:p>
        </p:txBody>
      </p:sp>
    </p:spTree>
    <p:extLst>
      <p:ext uri="{BB962C8B-B14F-4D97-AF65-F5344CB8AC3E}">
        <p14:creationId xmlns:p14="http://schemas.microsoft.com/office/powerpoint/2010/main" val="1467803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5E6C5B36-E9B6-D54C-B70F-82CA95370BF5}" type="slidenum">
              <a:rPr lang="en-GB" smtClean="0"/>
              <a:t>9</a:t>
            </a:fld>
            <a:endParaRPr lang="en-GB"/>
          </a:p>
        </p:txBody>
      </p:sp>
    </p:spTree>
    <p:extLst>
      <p:ext uri="{BB962C8B-B14F-4D97-AF65-F5344CB8AC3E}">
        <p14:creationId xmlns:p14="http://schemas.microsoft.com/office/powerpoint/2010/main" val="25778701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5E6C5B36-E9B6-D54C-B70F-82CA95370BF5}" type="slidenum">
              <a:rPr lang="en-GB" smtClean="0"/>
              <a:t>10</a:t>
            </a:fld>
            <a:endParaRPr lang="en-GB"/>
          </a:p>
        </p:txBody>
      </p:sp>
    </p:spTree>
    <p:extLst>
      <p:ext uri="{BB962C8B-B14F-4D97-AF65-F5344CB8AC3E}">
        <p14:creationId xmlns:p14="http://schemas.microsoft.com/office/powerpoint/2010/main" val="2931192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5E6C5B36-E9B6-D54C-B70F-82CA95370BF5}" type="slidenum">
              <a:rPr lang="en-GB" smtClean="0"/>
              <a:t>11</a:t>
            </a:fld>
            <a:endParaRPr lang="en-GB"/>
          </a:p>
        </p:txBody>
      </p:sp>
    </p:spTree>
    <p:extLst>
      <p:ext uri="{BB962C8B-B14F-4D97-AF65-F5344CB8AC3E}">
        <p14:creationId xmlns:p14="http://schemas.microsoft.com/office/powerpoint/2010/main" val="599297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5E6C5B36-E9B6-D54C-B70F-82CA95370BF5}" type="slidenum">
              <a:rPr lang="en-GB" smtClean="0"/>
              <a:t>12</a:t>
            </a:fld>
            <a:endParaRPr lang="en-GB"/>
          </a:p>
        </p:txBody>
      </p:sp>
    </p:spTree>
    <p:extLst>
      <p:ext uri="{BB962C8B-B14F-4D97-AF65-F5344CB8AC3E}">
        <p14:creationId xmlns:p14="http://schemas.microsoft.com/office/powerpoint/2010/main" val="11366066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5E6C5B36-E9B6-D54C-B70F-82CA95370BF5}" type="slidenum">
              <a:rPr lang="en-GB" smtClean="0"/>
              <a:t>14</a:t>
            </a:fld>
            <a:endParaRPr lang="en-GB"/>
          </a:p>
        </p:txBody>
      </p:sp>
    </p:spTree>
    <p:extLst>
      <p:ext uri="{BB962C8B-B14F-4D97-AF65-F5344CB8AC3E}">
        <p14:creationId xmlns:p14="http://schemas.microsoft.com/office/powerpoint/2010/main" val="25658860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3CB24-0903-9603-6B5F-CB71AD8A7D36}"/>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p>
        </p:txBody>
      </p:sp>
      <p:sp>
        <p:nvSpPr>
          <p:cNvPr id="3" name="Subtitle 2">
            <a:extLst>
              <a:ext uri="{FF2B5EF4-FFF2-40B4-BE49-F238E27FC236}">
                <a16:creationId xmlns:a16="http://schemas.microsoft.com/office/drawing/2014/main" id="{4E6D84A3-6B0B-810C-F1EB-A58CA5C021E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p>
        </p:txBody>
      </p:sp>
      <p:sp>
        <p:nvSpPr>
          <p:cNvPr id="4" name="Date Placeholder 3">
            <a:extLst>
              <a:ext uri="{FF2B5EF4-FFF2-40B4-BE49-F238E27FC236}">
                <a16:creationId xmlns:a16="http://schemas.microsoft.com/office/drawing/2014/main" id="{27B2D720-1D93-A6EB-9545-4FBDCA87C900}"/>
              </a:ext>
            </a:extLst>
          </p:cNvPr>
          <p:cNvSpPr>
            <a:spLocks noGrp="1"/>
          </p:cNvSpPr>
          <p:nvPr>
            <p:ph type="dt" sz="half" idx="10"/>
          </p:nvPr>
        </p:nvSpPr>
        <p:spPr/>
        <p:txBody>
          <a:bodyPr/>
          <a:lstStyle/>
          <a:p>
            <a:fld id="{8FB5BE89-0DCA-B040-9DAC-136049FC17BA}" type="datetimeFigureOut">
              <a:rPr lang="en-GB" smtClean="0"/>
              <a:t>07/10/2024</a:t>
            </a:fld>
            <a:endParaRPr lang="en-GB"/>
          </a:p>
        </p:txBody>
      </p:sp>
      <p:sp>
        <p:nvSpPr>
          <p:cNvPr id="5" name="Footer Placeholder 4">
            <a:extLst>
              <a:ext uri="{FF2B5EF4-FFF2-40B4-BE49-F238E27FC236}">
                <a16:creationId xmlns:a16="http://schemas.microsoft.com/office/drawing/2014/main" id="{7D6BED23-8F68-DB66-96FE-62EF1E996C8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80DF82E-B9BC-8E2C-2D8B-6904D17FE97C}"/>
              </a:ext>
            </a:extLst>
          </p:cNvPr>
          <p:cNvSpPr>
            <a:spLocks noGrp="1"/>
          </p:cNvSpPr>
          <p:nvPr>
            <p:ph type="sldNum" sz="quarter" idx="12"/>
          </p:nvPr>
        </p:nvSpPr>
        <p:spPr/>
        <p:txBody>
          <a:bodyPr/>
          <a:lstStyle/>
          <a:p>
            <a:fld id="{0F8793D1-9486-3B49-8222-A271D438659D}" type="slidenum">
              <a:rPr lang="en-GB" smtClean="0"/>
              <a:t>‹#›</a:t>
            </a:fld>
            <a:endParaRPr lang="en-GB"/>
          </a:p>
        </p:txBody>
      </p:sp>
    </p:spTree>
    <p:extLst>
      <p:ext uri="{BB962C8B-B14F-4D97-AF65-F5344CB8AC3E}">
        <p14:creationId xmlns:p14="http://schemas.microsoft.com/office/powerpoint/2010/main" val="33336653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92C874-5C68-9ACE-593D-1E8C18CBCD5C}"/>
              </a:ext>
            </a:extLst>
          </p:cNvPr>
          <p:cNvSpPr>
            <a:spLocks noGrp="1"/>
          </p:cNvSpPr>
          <p:nvPr>
            <p:ph type="title"/>
          </p:nvPr>
        </p:nvSpPr>
        <p:spPr/>
        <p:txBody>
          <a:bodyPr/>
          <a:lstStyle/>
          <a:p>
            <a:r>
              <a:rPr lang="en-GB"/>
              <a:t>Click to edit Master title style</a:t>
            </a:r>
          </a:p>
        </p:txBody>
      </p:sp>
      <p:sp>
        <p:nvSpPr>
          <p:cNvPr id="3" name="Vertical Text Placeholder 2">
            <a:extLst>
              <a:ext uri="{FF2B5EF4-FFF2-40B4-BE49-F238E27FC236}">
                <a16:creationId xmlns:a16="http://schemas.microsoft.com/office/drawing/2014/main" id="{33797EE1-8ABF-8442-8FE9-0BDF50CDA3A9}"/>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4F9576C5-50F9-4175-0BA8-D53533CD6338}"/>
              </a:ext>
            </a:extLst>
          </p:cNvPr>
          <p:cNvSpPr>
            <a:spLocks noGrp="1"/>
          </p:cNvSpPr>
          <p:nvPr>
            <p:ph type="dt" sz="half" idx="10"/>
          </p:nvPr>
        </p:nvSpPr>
        <p:spPr/>
        <p:txBody>
          <a:bodyPr/>
          <a:lstStyle/>
          <a:p>
            <a:fld id="{8FB5BE89-0DCA-B040-9DAC-136049FC17BA}" type="datetimeFigureOut">
              <a:rPr lang="en-GB" smtClean="0"/>
              <a:t>07/10/2024</a:t>
            </a:fld>
            <a:endParaRPr lang="en-GB"/>
          </a:p>
        </p:txBody>
      </p:sp>
      <p:sp>
        <p:nvSpPr>
          <p:cNvPr id="5" name="Footer Placeholder 4">
            <a:extLst>
              <a:ext uri="{FF2B5EF4-FFF2-40B4-BE49-F238E27FC236}">
                <a16:creationId xmlns:a16="http://schemas.microsoft.com/office/drawing/2014/main" id="{E231C8B4-B383-447F-A21E-19CE6F19405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38FF2F9-F5C0-E8BE-197C-29201981CE7B}"/>
              </a:ext>
            </a:extLst>
          </p:cNvPr>
          <p:cNvSpPr>
            <a:spLocks noGrp="1"/>
          </p:cNvSpPr>
          <p:nvPr>
            <p:ph type="sldNum" sz="quarter" idx="12"/>
          </p:nvPr>
        </p:nvSpPr>
        <p:spPr/>
        <p:txBody>
          <a:bodyPr/>
          <a:lstStyle/>
          <a:p>
            <a:fld id="{0F8793D1-9486-3B49-8222-A271D438659D}" type="slidenum">
              <a:rPr lang="en-GB" smtClean="0"/>
              <a:t>‹#›</a:t>
            </a:fld>
            <a:endParaRPr lang="en-GB"/>
          </a:p>
        </p:txBody>
      </p:sp>
    </p:spTree>
    <p:extLst>
      <p:ext uri="{BB962C8B-B14F-4D97-AF65-F5344CB8AC3E}">
        <p14:creationId xmlns:p14="http://schemas.microsoft.com/office/powerpoint/2010/main" val="4005880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0C02F14-6F21-2888-B9F8-8E9811E41056}"/>
              </a:ext>
            </a:extLst>
          </p:cNvPr>
          <p:cNvSpPr>
            <a:spLocks noGrp="1"/>
          </p:cNvSpPr>
          <p:nvPr>
            <p:ph type="title" orient="vert"/>
          </p:nvPr>
        </p:nvSpPr>
        <p:spPr>
          <a:xfrm>
            <a:off x="8724900" y="365125"/>
            <a:ext cx="2628900" cy="5811838"/>
          </a:xfrm>
        </p:spPr>
        <p:txBody>
          <a:bodyPr vert="eaVert"/>
          <a:lstStyle/>
          <a:p>
            <a:r>
              <a:rPr lang="en-GB"/>
              <a:t>Click to edit Master title style</a:t>
            </a:r>
          </a:p>
        </p:txBody>
      </p:sp>
      <p:sp>
        <p:nvSpPr>
          <p:cNvPr id="3" name="Vertical Text Placeholder 2">
            <a:extLst>
              <a:ext uri="{FF2B5EF4-FFF2-40B4-BE49-F238E27FC236}">
                <a16:creationId xmlns:a16="http://schemas.microsoft.com/office/drawing/2014/main" id="{2C19085F-9C14-3A09-4C60-CDE834522BEC}"/>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7A796311-82D5-40AD-77F5-19E5B163CECC}"/>
              </a:ext>
            </a:extLst>
          </p:cNvPr>
          <p:cNvSpPr>
            <a:spLocks noGrp="1"/>
          </p:cNvSpPr>
          <p:nvPr>
            <p:ph type="dt" sz="half" idx="10"/>
          </p:nvPr>
        </p:nvSpPr>
        <p:spPr/>
        <p:txBody>
          <a:bodyPr/>
          <a:lstStyle/>
          <a:p>
            <a:fld id="{8FB5BE89-0DCA-B040-9DAC-136049FC17BA}" type="datetimeFigureOut">
              <a:rPr lang="en-GB" smtClean="0"/>
              <a:t>07/10/2024</a:t>
            </a:fld>
            <a:endParaRPr lang="en-GB"/>
          </a:p>
        </p:txBody>
      </p:sp>
      <p:sp>
        <p:nvSpPr>
          <p:cNvPr id="5" name="Footer Placeholder 4">
            <a:extLst>
              <a:ext uri="{FF2B5EF4-FFF2-40B4-BE49-F238E27FC236}">
                <a16:creationId xmlns:a16="http://schemas.microsoft.com/office/drawing/2014/main" id="{557E894D-8CF7-E2E8-2E9A-882D5CADB3B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0398AB9-BFF0-0FB2-28FC-F975C03253B7}"/>
              </a:ext>
            </a:extLst>
          </p:cNvPr>
          <p:cNvSpPr>
            <a:spLocks noGrp="1"/>
          </p:cNvSpPr>
          <p:nvPr>
            <p:ph type="sldNum" sz="quarter" idx="12"/>
          </p:nvPr>
        </p:nvSpPr>
        <p:spPr/>
        <p:txBody>
          <a:bodyPr/>
          <a:lstStyle/>
          <a:p>
            <a:fld id="{0F8793D1-9486-3B49-8222-A271D438659D}" type="slidenum">
              <a:rPr lang="en-GB" smtClean="0"/>
              <a:t>‹#›</a:t>
            </a:fld>
            <a:endParaRPr lang="en-GB"/>
          </a:p>
        </p:txBody>
      </p:sp>
    </p:spTree>
    <p:extLst>
      <p:ext uri="{BB962C8B-B14F-4D97-AF65-F5344CB8AC3E}">
        <p14:creationId xmlns:p14="http://schemas.microsoft.com/office/powerpoint/2010/main" val="15855768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54C42-55B1-96CF-2F9C-F32FC727C010}"/>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6442F02D-9EAE-1C09-BB94-BCCEEF943C2B}"/>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BD22B0B4-61BE-FDAB-B8D0-6AF61D94A133}"/>
              </a:ext>
            </a:extLst>
          </p:cNvPr>
          <p:cNvSpPr>
            <a:spLocks noGrp="1"/>
          </p:cNvSpPr>
          <p:nvPr>
            <p:ph type="dt" sz="half" idx="10"/>
          </p:nvPr>
        </p:nvSpPr>
        <p:spPr/>
        <p:txBody>
          <a:bodyPr/>
          <a:lstStyle/>
          <a:p>
            <a:fld id="{8FB5BE89-0DCA-B040-9DAC-136049FC17BA}" type="datetimeFigureOut">
              <a:rPr lang="en-GB" smtClean="0"/>
              <a:t>07/10/2024</a:t>
            </a:fld>
            <a:endParaRPr lang="en-GB"/>
          </a:p>
        </p:txBody>
      </p:sp>
      <p:sp>
        <p:nvSpPr>
          <p:cNvPr id="5" name="Footer Placeholder 4">
            <a:extLst>
              <a:ext uri="{FF2B5EF4-FFF2-40B4-BE49-F238E27FC236}">
                <a16:creationId xmlns:a16="http://schemas.microsoft.com/office/drawing/2014/main" id="{12E300A8-D679-D524-F17F-A3459509B05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C1482C1-A072-040A-5302-E56667030F03}"/>
              </a:ext>
            </a:extLst>
          </p:cNvPr>
          <p:cNvSpPr>
            <a:spLocks noGrp="1"/>
          </p:cNvSpPr>
          <p:nvPr>
            <p:ph type="sldNum" sz="quarter" idx="12"/>
          </p:nvPr>
        </p:nvSpPr>
        <p:spPr/>
        <p:txBody>
          <a:bodyPr/>
          <a:lstStyle/>
          <a:p>
            <a:fld id="{0F8793D1-9486-3B49-8222-A271D438659D}" type="slidenum">
              <a:rPr lang="en-GB" smtClean="0"/>
              <a:t>‹#›</a:t>
            </a:fld>
            <a:endParaRPr lang="en-GB"/>
          </a:p>
        </p:txBody>
      </p:sp>
    </p:spTree>
    <p:extLst>
      <p:ext uri="{BB962C8B-B14F-4D97-AF65-F5344CB8AC3E}">
        <p14:creationId xmlns:p14="http://schemas.microsoft.com/office/powerpoint/2010/main" val="16054793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D5046D-7BA7-3EF5-5E90-93510EBBA759}"/>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p>
        </p:txBody>
      </p:sp>
      <p:sp>
        <p:nvSpPr>
          <p:cNvPr id="3" name="Text Placeholder 2">
            <a:extLst>
              <a:ext uri="{FF2B5EF4-FFF2-40B4-BE49-F238E27FC236}">
                <a16:creationId xmlns:a16="http://schemas.microsoft.com/office/drawing/2014/main" id="{01923EA6-CC00-16D4-3B33-B4B099DAB2C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E14E0090-16D8-ED50-515B-96453F3C470E}"/>
              </a:ext>
            </a:extLst>
          </p:cNvPr>
          <p:cNvSpPr>
            <a:spLocks noGrp="1"/>
          </p:cNvSpPr>
          <p:nvPr>
            <p:ph type="dt" sz="half" idx="10"/>
          </p:nvPr>
        </p:nvSpPr>
        <p:spPr/>
        <p:txBody>
          <a:bodyPr/>
          <a:lstStyle/>
          <a:p>
            <a:fld id="{8FB5BE89-0DCA-B040-9DAC-136049FC17BA}" type="datetimeFigureOut">
              <a:rPr lang="en-GB" smtClean="0"/>
              <a:t>07/10/2024</a:t>
            </a:fld>
            <a:endParaRPr lang="en-GB"/>
          </a:p>
        </p:txBody>
      </p:sp>
      <p:sp>
        <p:nvSpPr>
          <p:cNvPr id="5" name="Footer Placeholder 4">
            <a:extLst>
              <a:ext uri="{FF2B5EF4-FFF2-40B4-BE49-F238E27FC236}">
                <a16:creationId xmlns:a16="http://schemas.microsoft.com/office/drawing/2014/main" id="{F6FAF5DA-3B8F-5391-9C1A-434150B1055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0C1ED09-4869-6F8A-29A3-FEE43A14A3CF}"/>
              </a:ext>
            </a:extLst>
          </p:cNvPr>
          <p:cNvSpPr>
            <a:spLocks noGrp="1"/>
          </p:cNvSpPr>
          <p:nvPr>
            <p:ph type="sldNum" sz="quarter" idx="12"/>
          </p:nvPr>
        </p:nvSpPr>
        <p:spPr/>
        <p:txBody>
          <a:bodyPr/>
          <a:lstStyle/>
          <a:p>
            <a:fld id="{0F8793D1-9486-3B49-8222-A271D438659D}" type="slidenum">
              <a:rPr lang="en-GB" smtClean="0"/>
              <a:t>‹#›</a:t>
            </a:fld>
            <a:endParaRPr lang="en-GB"/>
          </a:p>
        </p:txBody>
      </p:sp>
    </p:spTree>
    <p:extLst>
      <p:ext uri="{BB962C8B-B14F-4D97-AF65-F5344CB8AC3E}">
        <p14:creationId xmlns:p14="http://schemas.microsoft.com/office/powerpoint/2010/main" val="11828461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44BFB-A376-8ACA-ABA2-33863AA36928}"/>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C47887E3-EDCF-37E1-66D7-A8CA5C529A7F}"/>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a:extLst>
              <a:ext uri="{FF2B5EF4-FFF2-40B4-BE49-F238E27FC236}">
                <a16:creationId xmlns:a16="http://schemas.microsoft.com/office/drawing/2014/main" id="{A23D9B12-D420-F7BE-F119-C3DE75F5FEB5}"/>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Date Placeholder 4">
            <a:extLst>
              <a:ext uri="{FF2B5EF4-FFF2-40B4-BE49-F238E27FC236}">
                <a16:creationId xmlns:a16="http://schemas.microsoft.com/office/drawing/2014/main" id="{54B4416A-5011-4554-02CF-68C17881714D}"/>
              </a:ext>
            </a:extLst>
          </p:cNvPr>
          <p:cNvSpPr>
            <a:spLocks noGrp="1"/>
          </p:cNvSpPr>
          <p:nvPr>
            <p:ph type="dt" sz="half" idx="10"/>
          </p:nvPr>
        </p:nvSpPr>
        <p:spPr/>
        <p:txBody>
          <a:bodyPr/>
          <a:lstStyle/>
          <a:p>
            <a:fld id="{8FB5BE89-0DCA-B040-9DAC-136049FC17BA}" type="datetimeFigureOut">
              <a:rPr lang="en-GB" smtClean="0"/>
              <a:t>07/10/2024</a:t>
            </a:fld>
            <a:endParaRPr lang="en-GB"/>
          </a:p>
        </p:txBody>
      </p:sp>
      <p:sp>
        <p:nvSpPr>
          <p:cNvPr id="6" name="Footer Placeholder 5">
            <a:extLst>
              <a:ext uri="{FF2B5EF4-FFF2-40B4-BE49-F238E27FC236}">
                <a16:creationId xmlns:a16="http://schemas.microsoft.com/office/drawing/2014/main" id="{A594ACC5-DEEB-F307-4371-E39C3B0C6867}"/>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26268AA-4A45-B61F-9BDD-E0A2393E60FD}"/>
              </a:ext>
            </a:extLst>
          </p:cNvPr>
          <p:cNvSpPr>
            <a:spLocks noGrp="1"/>
          </p:cNvSpPr>
          <p:nvPr>
            <p:ph type="sldNum" sz="quarter" idx="12"/>
          </p:nvPr>
        </p:nvSpPr>
        <p:spPr/>
        <p:txBody>
          <a:bodyPr/>
          <a:lstStyle/>
          <a:p>
            <a:fld id="{0F8793D1-9486-3B49-8222-A271D438659D}" type="slidenum">
              <a:rPr lang="en-GB" smtClean="0"/>
              <a:t>‹#›</a:t>
            </a:fld>
            <a:endParaRPr lang="en-GB"/>
          </a:p>
        </p:txBody>
      </p:sp>
    </p:spTree>
    <p:extLst>
      <p:ext uri="{BB962C8B-B14F-4D97-AF65-F5344CB8AC3E}">
        <p14:creationId xmlns:p14="http://schemas.microsoft.com/office/powerpoint/2010/main" val="12052144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89BB05-3E65-EAD3-E180-DC64AB8D182B}"/>
              </a:ext>
            </a:extLst>
          </p:cNvPr>
          <p:cNvSpPr>
            <a:spLocks noGrp="1"/>
          </p:cNvSpPr>
          <p:nvPr>
            <p:ph type="title"/>
          </p:nvPr>
        </p:nvSpPr>
        <p:spPr>
          <a:xfrm>
            <a:off x="839788" y="365125"/>
            <a:ext cx="10515600" cy="1325563"/>
          </a:xfrm>
        </p:spPr>
        <p:txBody>
          <a:bodyPr/>
          <a:lstStyle/>
          <a:p>
            <a:r>
              <a:rPr lang="en-GB"/>
              <a:t>Click to edit Master title style</a:t>
            </a:r>
          </a:p>
        </p:txBody>
      </p:sp>
      <p:sp>
        <p:nvSpPr>
          <p:cNvPr id="3" name="Text Placeholder 2">
            <a:extLst>
              <a:ext uri="{FF2B5EF4-FFF2-40B4-BE49-F238E27FC236}">
                <a16:creationId xmlns:a16="http://schemas.microsoft.com/office/drawing/2014/main" id="{D3D8BEE3-5E34-C7A6-4769-45DD5190506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7878EB4C-8B6C-EDA8-1FA3-8EC21A77C653}"/>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Text Placeholder 4">
            <a:extLst>
              <a:ext uri="{FF2B5EF4-FFF2-40B4-BE49-F238E27FC236}">
                <a16:creationId xmlns:a16="http://schemas.microsoft.com/office/drawing/2014/main" id="{00D09377-A2B3-3CD2-D30F-A8888D3FF35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2F2DDA71-529A-002F-B8A8-78BFDF5E92C5}"/>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7" name="Date Placeholder 6">
            <a:extLst>
              <a:ext uri="{FF2B5EF4-FFF2-40B4-BE49-F238E27FC236}">
                <a16:creationId xmlns:a16="http://schemas.microsoft.com/office/drawing/2014/main" id="{0A6C2B8C-A10B-6FD3-051D-CC8944EAE09D}"/>
              </a:ext>
            </a:extLst>
          </p:cNvPr>
          <p:cNvSpPr>
            <a:spLocks noGrp="1"/>
          </p:cNvSpPr>
          <p:nvPr>
            <p:ph type="dt" sz="half" idx="10"/>
          </p:nvPr>
        </p:nvSpPr>
        <p:spPr/>
        <p:txBody>
          <a:bodyPr/>
          <a:lstStyle/>
          <a:p>
            <a:fld id="{8FB5BE89-0DCA-B040-9DAC-136049FC17BA}" type="datetimeFigureOut">
              <a:rPr lang="en-GB" smtClean="0"/>
              <a:t>07/10/2024</a:t>
            </a:fld>
            <a:endParaRPr lang="en-GB"/>
          </a:p>
        </p:txBody>
      </p:sp>
      <p:sp>
        <p:nvSpPr>
          <p:cNvPr id="8" name="Footer Placeholder 7">
            <a:extLst>
              <a:ext uri="{FF2B5EF4-FFF2-40B4-BE49-F238E27FC236}">
                <a16:creationId xmlns:a16="http://schemas.microsoft.com/office/drawing/2014/main" id="{11CE775C-C9B1-330D-4F2A-F3D27CD2EBA5}"/>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DC63AD0D-1553-447A-43F2-95CF61D2B046}"/>
              </a:ext>
            </a:extLst>
          </p:cNvPr>
          <p:cNvSpPr>
            <a:spLocks noGrp="1"/>
          </p:cNvSpPr>
          <p:nvPr>
            <p:ph type="sldNum" sz="quarter" idx="12"/>
          </p:nvPr>
        </p:nvSpPr>
        <p:spPr/>
        <p:txBody>
          <a:bodyPr/>
          <a:lstStyle/>
          <a:p>
            <a:fld id="{0F8793D1-9486-3B49-8222-A271D438659D}" type="slidenum">
              <a:rPr lang="en-GB" smtClean="0"/>
              <a:t>‹#›</a:t>
            </a:fld>
            <a:endParaRPr lang="en-GB"/>
          </a:p>
        </p:txBody>
      </p:sp>
    </p:spTree>
    <p:extLst>
      <p:ext uri="{BB962C8B-B14F-4D97-AF65-F5344CB8AC3E}">
        <p14:creationId xmlns:p14="http://schemas.microsoft.com/office/powerpoint/2010/main" val="36381807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659B92-8999-4076-928E-65AA2A23A138}"/>
              </a:ext>
            </a:extLst>
          </p:cNvPr>
          <p:cNvSpPr>
            <a:spLocks noGrp="1"/>
          </p:cNvSpPr>
          <p:nvPr>
            <p:ph type="title"/>
          </p:nvPr>
        </p:nvSpPr>
        <p:spPr/>
        <p:txBody>
          <a:bodyPr/>
          <a:lstStyle/>
          <a:p>
            <a:r>
              <a:rPr lang="en-GB"/>
              <a:t>Click to edit Master title style</a:t>
            </a:r>
          </a:p>
        </p:txBody>
      </p:sp>
      <p:sp>
        <p:nvSpPr>
          <p:cNvPr id="3" name="Date Placeholder 2">
            <a:extLst>
              <a:ext uri="{FF2B5EF4-FFF2-40B4-BE49-F238E27FC236}">
                <a16:creationId xmlns:a16="http://schemas.microsoft.com/office/drawing/2014/main" id="{A0A729A3-ACC0-1A64-76CD-649DBA392573}"/>
              </a:ext>
            </a:extLst>
          </p:cNvPr>
          <p:cNvSpPr>
            <a:spLocks noGrp="1"/>
          </p:cNvSpPr>
          <p:nvPr>
            <p:ph type="dt" sz="half" idx="10"/>
          </p:nvPr>
        </p:nvSpPr>
        <p:spPr/>
        <p:txBody>
          <a:bodyPr/>
          <a:lstStyle/>
          <a:p>
            <a:fld id="{8FB5BE89-0DCA-B040-9DAC-136049FC17BA}" type="datetimeFigureOut">
              <a:rPr lang="en-GB" smtClean="0"/>
              <a:t>07/10/2024</a:t>
            </a:fld>
            <a:endParaRPr lang="en-GB"/>
          </a:p>
        </p:txBody>
      </p:sp>
      <p:sp>
        <p:nvSpPr>
          <p:cNvPr id="4" name="Footer Placeholder 3">
            <a:extLst>
              <a:ext uri="{FF2B5EF4-FFF2-40B4-BE49-F238E27FC236}">
                <a16:creationId xmlns:a16="http://schemas.microsoft.com/office/drawing/2014/main" id="{C0F3FB9F-E0FE-A9B7-8798-A23309D7963E}"/>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64E63AE5-E56A-9214-A534-3CE63D859274}"/>
              </a:ext>
            </a:extLst>
          </p:cNvPr>
          <p:cNvSpPr>
            <a:spLocks noGrp="1"/>
          </p:cNvSpPr>
          <p:nvPr>
            <p:ph type="sldNum" sz="quarter" idx="12"/>
          </p:nvPr>
        </p:nvSpPr>
        <p:spPr/>
        <p:txBody>
          <a:bodyPr/>
          <a:lstStyle/>
          <a:p>
            <a:fld id="{0F8793D1-9486-3B49-8222-A271D438659D}" type="slidenum">
              <a:rPr lang="en-GB" smtClean="0"/>
              <a:t>‹#›</a:t>
            </a:fld>
            <a:endParaRPr lang="en-GB"/>
          </a:p>
        </p:txBody>
      </p:sp>
    </p:spTree>
    <p:extLst>
      <p:ext uri="{BB962C8B-B14F-4D97-AF65-F5344CB8AC3E}">
        <p14:creationId xmlns:p14="http://schemas.microsoft.com/office/powerpoint/2010/main" val="15098931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496B695-E141-C2EE-7B3F-CEA647F745C6}"/>
              </a:ext>
            </a:extLst>
          </p:cNvPr>
          <p:cNvSpPr>
            <a:spLocks noGrp="1"/>
          </p:cNvSpPr>
          <p:nvPr>
            <p:ph type="dt" sz="half" idx="10"/>
          </p:nvPr>
        </p:nvSpPr>
        <p:spPr/>
        <p:txBody>
          <a:bodyPr/>
          <a:lstStyle/>
          <a:p>
            <a:fld id="{8FB5BE89-0DCA-B040-9DAC-136049FC17BA}" type="datetimeFigureOut">
              <a:rPr lang="en-GB" smtClean="0"/>
              <a:t>07/10/2024</a:t>
            </a:fld>
            <a:endParaRPr lang="en-GB"/>
          </a:p>
        </p:txBody>
      </p:sp>
      <p:sp>
        <p:nvSpPr>
          <p:cNvPr id="3" name="Footer Placeholder 2">
            <a:extLst>
              <a:ext uri="{FF2B5EF4-FFF2-40B4-BE49-F238E27FC236}">
                <a16:creationId xmlns:a16="http://schemas.microsoft.com/office/drawing/2014/main" id="{2DF73850-1B8D-A346-00FF-A5F663E6C552}"/>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2D937913-7EEE-8AD4-29E9-4074C5BEB462}"/>
              </a:ext>
            </a:extLst>
          </p:cNvPr>
          <p:cNvSpPr>
            <a:spLocks noGrp="1"/>
          </p:cNvSpPr>
          <p:nvPr>
            <p:ph type="sldNum" sz="quarter" idx="12"/>
          </p:nvPr>
        </p:nvSpPr>
        <p:spPr/>
        <p:txBody>
          <a:bodyPr/>
          <a:lstStyle/>
          <a:p>
            <a:fld id="{0F8793D1-9486-3B49-8222-A271D438659D}" type="slidenum">
              <a:rPr lang="en-GB" smtClean="0"/>
              <a:t>‹#›</a:t>
            </a:fld>
            <a:endParaRPr lang="en-GB"/>
          </a:p>
        </p:txBody>
      </p:sp>
    </p:spTree>
    <p:extLst>
      <p:ext uri="{BB962C8B-B14F-4D97-AF65-F5344CB8AC3E}">
        <p14:creationId xmlns:p14="http://schemas.microsoft.com/office/powerpoint/2010/main" val="17661142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992208-8FC8-EAE4-A18F-286036B98C2C}"/>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Content Placeholder 2">
            <a:extLst>
              <a:ext uri="{FF2B5EF4-FFF2-40B4-BE49-F238E27FC236}">
                <a16:creationId xmlns:a16="http://schemas.microsoft.com/office/drawing/2014/main" id="{9E1F74C2-3370-E201-DCDA-24B08D00BE7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Text Placeholder 3">
            <a:extLst>
              <a:ext uri="{FF2B5EF4-FFF2-40B4-BE49-F238E27FC236}">
                <a16:creationId xmlns:a16="http://schemas.microsoft.com/office/drawing/2014/main" id="{24F124BB-5AD2-417D-44D0-136068805E7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CE2B43F3-1EED-745E-22C6-CB20DAC01FBD}"/>
              </a:ext>
            </a:extLst>
          </p:cNvPr>
          <p:cNvSpPr>
            <a:spLocks noGrp="1"/>
          </p:cNvSpPr>
          <p:nvPr>
            <p:ph type="dt" sz="half" idx="10"/>
          </p:nvPr>
        </p:nvSpPr>
        <p:spPr/>
        <p:txBody>
          <a:bodyPr/>
          <a:lstStyle/>
          <a:p>
            <a:fld id="{8FB5BE89-0DCA-B040-9DAC-136049FC17BA}" type="datetimeFigureOut">
              <a:rPr lang="en-GB" smtClean="0"/>
              <a:t>07/10/2024</a:t>
            </a:fld>
            <a:endParaRPr lang="en-GB"/>
          </a:p>
        </p:txBody>
      </p:sp>
      <p:sp>
        <p:nvSpPr>
          <p:cNvPr id="6" name="Footer Placeholder 5">
            <a:extLst>
              <a:ext uri="{FF2B5EF4-FFF2-40B4-BE49-F238E27FC236}">
                <a16:creationId xmlns:a16="http://schemas.microsoft.com/office/drawing/2014/main" id="{856B4E66-AA3C-F2BA-A9ED-BA5113DCB41E}"/>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18597C5E-EA70-A7A1-3249-876E2439F76C}"/>
              </a:ext>
            </a:extLst>
          </p:cNvPr>
          <p:cNvSpPr>
            <a:spLocks noGrp="1"/>
          </p:cNvSpPr>
          <p:nvPr>
            <p:ph type="sldNum" sz="quarter" idx="12"/>
          </p:nvPr>
        </p:nvSpPr>
        <p:spPr/>
        <p:txBody>
          <a:bodyPr/>
          <a:lstStyle/>
          <a:p>
            <a:fld id="{0F8793D1-9486-3B49-8222-A271D438659D}" type="slidenum">
              <a:rPr lang="en-GB" smtClean="0"/>
              <a:t>‹#›</a:t>
            </a:fld>
            <a:endParaRPr lang="en-GB"/>
          </a:p>
        </p:txBody>
      </p:sp>
    </p:spTree>
    <p:extLst>
      <p:ext uri="{BB962C8B-B14F-4D97-AF65-F5344CB8AC3E}">
        <p14:creationId xmlns:p14="http://schemas.microsoft.com/office/powerpoint/2010/main" val="39336323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F1F660-CC38-1FDA-CE26-39CF04903B35}"/>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Picture Placeholder 2">
            <a:extLst>
              <a:ext uri="{FF2B5EF4-FFF2-40B4-BE49-F238E27FC236}">
                <a16:creationId xmlns:a16="http://schemas.microsoft.com/office/drawing/2014/main" id="{09FF3321-B3FA-53B6-2CA9-EDDBBE61235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CE98F8AC-9B79-1BB2-D88D-5102EB06F6A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CF205BA8-36F5-5392-9DDE-52167E5FF258}"/>
              </a:ext>
            </a:extLst>
          </p:cNvPr>
          <p:cNvSpPr>
            <a:spLocks noGrp="1"/>
          </p:cNvSpPr>
          <p:nvPr>
            <p:ph type="dt" sz="half" idx="10"/>
          </p:nvPr>
        </p:nvSpPr>
        <p:spPr/>
        <p:txBody>
          <a:bodyPr/>
          <a:lstStyle/>
          <a:p>
            <a:fld id="{8FB5BE89-0DCA-B040-9DAC-136049FC17BA}" type="datetimeFigureOut">
              <a:rPr lang="en-GB" smtClean="0"/>
              <a:t>07/10/2024</a:t>
            </a:fld>
            <a:endParaRPr lang="en-GB"/>
          </a:p>
        </p:txBody>
      </p:sp>
      <p:sp>
        <p:nvSpPr>
          <p:cNvPr id="6" name="Footer Placeholder 5">
            <a:extLst>
              <a:ext uri="{FF2B5EF4-FFF2-40B4-BE49-F238E27FC236}">
                <a16:creationId xmlns:a16="http://schemas.microsoft.com/office/drawing/2014/main" id="{7E64018E-2E04-9679-971E-7AF7CE41E793}"/>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0E6018EE-74C5-2DAB-0817-08C58E2764BC}"/>
              </a:ext>
            </a:extLst>
          </p:cNvPr>
          <p:cNvSpPr>
            <a:spLocks noGrp="1"/>
          </p:cNvSpPr>
          <p:nvPr>
            <p:ph type="sldNum" sz="quarter" idx="12"/>
          </p:nvPr>
        </p:nvSpPr>
        <p:spPr/>
        <p:txBody>
          <a:bodyPr/>
          <a:lstStyle/>
          <a:p>
            <a:fld id="{0F8793D1-9486-3B49-8222-A271D438659D}" type="slidenum">
              <a:rPr lang="en-GB" smtClean="0"/>
              <a:t>‹#›</a:t>
            </a:fld>
            <a:endParaRPr lang="en-GB"/>
          </a:p>
        </p:txBody>
      </p:sp>
    </p:spTree>
    <p:extLst>
      <p:ext uri="{BB962C8B-B14F-4D97-AF65-F5344CB8AC3E}">
        <p14:creationId xmlns:p14="http://schemas.microsoft.com/office/powerpoint/2010/main" val="35344481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6E45CE9-6277-511F-8729-9B9ABD5C797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p>
        </p:txBody>
      </p:sp>
      <p:sp>
        <p:nvSpPr>
          <p:cNvPr id="3" name="Text Placeholder 2">
            <a:extLst>
              <a:ext uri="{FF2B5EF4-FFF2-40B4-BE49-F238E27FC236}">
                <a16:creationId xmlns:a16="http://schemas.microsoft.com/office/drawing/2014/main" id="{788D2E02-CE7B-3186-58F2-53A13C97E31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9B418DC8-E66B-60E2-D7F6-04A70D40123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B5BE89-0DCA-B040-9DAC-136049FC17BA}" type="datetimeFigureOut">
              <a:rPr lang="en-GB" smtClean="0"/>
              <a:t>07/10/2024</a:t>
            </a:fld>
            <a:endParaRPr lang="en-GB"/>
          </a:p>
        </p:txBody>
      </p:sp>
      <p:sp>
        <p:nvSpPr>
          <p:cNvPr id="5" name="Footer Placeholder 4">
            <a:extLst>
              <a:ext uri="{FF2B5EF4-FFF2-40B4-BE49-F238E27FC236}">
                <a16:creationId xmlns:a16="http://schemas.microsoft.com/office/drawing/2014/main" id="{384B9BDF-8E44-D236-0EF0-2C8F6C9B2D6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DF692A5E-6A92-64FC-8A68-FC562F81B8F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F8793D1-9486-3B49-8222-A271D438659D}" type="slidenum">
              <a:rPr lang="en-GB" smtClean="0"/>
              <a:t>‹#›</a:t>
            </a:fld>
            <a:endParaRPr lang="en-GB"/>
          </a:p>
        </p:txBody>
      </p:sp>
    </p:spTree>
    <p:extLst>
      <p:ext uri="{BB962C8B-B14F-4D97-AF65-F5344CB8AC3E}">
        <p14:creationId xmlns:p14="http://schemas.microsoft.com/office/powerpoint/2010/main" val="157971140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8" Type="http://schemas.openxmlformats.org/officeDocument/2006/relationships/image" Target="../media/image20.jpeg"/><Relationship Id="rId13" Type="http://schemas.openxmlformats.org/officeDocument/2006/relationships/image" Target="../media/image24.png"/><Relationship Id="rId3" Type="http://schemas.openxmlformats.org/officeDocument/2006/relationships/image" Target="../media/image16.png"/><Relationship Id="rId7" Type="http://schemas.openxmlformats.org/officeDocument/2006/relationships/image" Target="../media/image19.png"/><Relationship Id="rId12" Type="http://schemas.openxmlformats.org/officeDocument/2006/relationships/image" Target="../media/image23.png"/><Relationship Id="rId17" Type="http://schemas.openxmlformats.org/officeDocument/2006/relationships/image" Target="../media/image1.png"/><Relationship Id="rId2" Type="http://schemas.openxmlformats.org/officeDocument/2006/relationships/image" Target="../media/image15.png"/><Relationship Id="rId16" Type="http://schemas.openxmlformats.org/officeDocument/2006/relationships/image" Target="../media/image27.png"/><Relationship Id="rId1" Type="http://schemas.openxmlformats.org/officeDocument/2006/relationships/slideLayout" Target="../slideLayouts/slideLayout7.xml"/><Relationship Id="rId6" Type="http://schemas.openxmlformats.org/officeDocument/2006/relationships/image" Target="../media/image18.png"/><Relationship Id="rId11" Type="http://schemas.openxmlformats.org/officeDocument/2006/relationships/image" Target="../media/image22.png"/><Relationship Id="rId5" Type="http://schemas.openxmlformats.org/officeDocument/2006/relationships/image" Target="../media/image17.png"/><Relationship Id="rId15" Type="http://schemas.openxmlformats.org/officeDocument/2006/relationships/image" Target="../media/image26.png"/><Relationship Id="rId10" Type="http://schemas.openxmlformats.org/officeDocument/2006/relationships/image" Target="../media/image21.png"/><Relationship Id="rId4" Type="http://schemas.microsoft.com/office/2007/relationships/hdphoto" Target="../media/hdphoto1.wdp"/><Relationship Id="rId9" Type="http://schemas.microsoft.com/office/2007/relationships/hdphoto" Target="../media/hdphoto2.wdp"/><Relationship Id="rId14" Type="http://schemas.openxmlformats.org/officeDocument/2006/relationships/image" Target="../media/image25.png"/></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Title 1"/>
          <p:cNvSpPr>
            <a:spLocks noGrp="1"/>
          </p:cNvSpPr>
          <p:nvPr>
            <p:ph type="ctrTitle"/>
          </p:nvPr>
        </p:nvSpPr>
        <p:spPr>
          <a:xfrm>
            <a:off x="1746421" y="2561281"/>
            <a:ext cx="9144000" cy="2387600"/>
          </a:xfrm>
        </p:spPr>
        <p:txBody>
          <a:bodyPr/>
          <a:lstStyle/>
          <a:p>
            <a:r>
              <a:rPr lang="it-IT" dirty="0"/>
              <a:t>The Cloud, CLIMB and </a:t>
            </a:r>
            <a:r>
              <a:rPr lang="en-GB" dirty="0"/>
              <a:t>Notebook Servers</a:t>
            </a:r>
            <a:endParaRPr lang="en-US" dirty="0"/>
          </a:p>
        </p:txBody>
      </p:sp>
      <p:pic>
        <p:nvPicPr>
          <p:cNvPr id="7" name="Picture 6">
            <a:extLst>
              <a:ext uri="{FF2B5EF4-FFF2-40B4-BE49-F238E27FC236}">
                <a16:creationId xmlns:a16="http://schemas.microsoft.com/office/drawing/2014/main" id="{0B3517FA-129B-BD15-E9AC-07C19F8E4A30}"/>
              </a:ext>
            </a:extLst>
          </p:cNvPr>
          <p:cNvPicPr>
            <a:picLocks noChangeAspect="1"/>
          </p:cNvPicPr>
          <p:nvPr/>
        </p:nvPicPr>
        <p:blipFill>
          <a:blip r:embed="rId2">
            <a:alphaModFix/>
          </a:blip>
          <a:stretch>
            <a:fillRect/>
          </a:stretch>
        </p:blipFill>
        <p:spPr>
          <a:xfrm>
            <a:off x="683741" y="101212"/>
            <a:ext cx="6140828" cy="2648984"/>
          </a:xfrm>
          <a:prstGeom prst="rect">
            <a:avLst/>
          </a:prstGeom>
          <a:ln>
            <a:noFill/>
          </a:ln>
          <a:effectLst>
            <a:softEdge rad="112500"/>
          </a:effectLst>
        </p:spPr>
      </p:pic>
      <p:pic>
        <p:nvPicPr>
          <p:cNvPr id="2" name="Picture 2" descr="undefined">
            <a:extLst>
              <a:ext uri="{FF2B5EF4-FFF2-40B4-BE49-F238E27FC236}">
                <a16:creationId xmlns:a16="http://schemas.microsoft.com/office/drawing/2014/main" id="{19BEF7E4-7B18-12BA-595B-8718DF3530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09745" y="211898"/>
            <a:ext cx="2095500" cy="242761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4C6E15-83B5-C8A5-DB5D-88D0B6700904}"/>
              </a:ext>
            </a:extLst>
          </p:cNvPr>
          <p:cNvSpPr>
            <a:spLocks noGrp="1"/>
          </p:cNvSpPr>
          <p:nvPr>
            <p:ph type="title"/>
          </p:nvPr>
        </p:nvSpPr>
        <p:spPr/>
        <p:txBody>
          <a:bodyPr/>
          <a:lstStyle/>
          <a:p>
            <a:pPr lvl="0"/>
            <a:r>
              <a:rPr lang="en-GB" dirty="0"/>
              <a:t>Jupyter notebooks</a:t>
            </a:r>
          </a:p>
        </p:txBody>
      </p:sp>
      <p:sp>
        <p:nvSpPr>
          <p:cNvPr id="3" name="Content Placeholder 2">
            <a:extLst>
              <a:ext uri="{FF2B5EF4-FFF2-40B4-BE49-F238E27FC236}">
                <a16:creationId xmlns:a16="http://schemas.microsoft.com/office/drawing/2014/main" id="{17B0DA16-0365-C2FC-CC4A-2F2525F6BB3D}"/>
              </a:ext>
            </a:extLst>
          </p:cNvPr>
          <p:cNvSpPr>
            <a:spLocks noGrp="1"/>
          </p:cNvSpPr>
          <p:nvPr>
            <p:ph idx="1"/>
          </p:nvPr>
        </p:nvSpPr>
        <p:spPr>
          <a:xfrm>
            <a:off x="838200" y="1825625"/>
            <a:ext cx="5807529" cy="4147457"/>
          </a:xfrm>
        </p:spPr>
        <p:txBody>
          <a:bodyPr>
            <a:normAutofit fontScale="92500" lnSpcReduction="10000"/>
          </a:bodyPr>
          <a:lstStyle/>
          <a:p>
            <a:r>
              <a:rPr lang="en-GB" dirty="0"/>
              <a:t>Jupyter Notebook provide open-source, web-based interactive computing environment </a:t>
            </a:r>
          </a:p>
          <a:p>
            <a:pPr lvl="1"/>
            <a:r>
              <a:rPr lang="en-GB" dirty="0"/>
              <a:t>named after Julia, Python and R</a:t>
            </a:r>
          </a:p>
          <a:p>
            <a:r>
              <a:rPr lang="en-GB" dirty="0"/>
              <a:t>Jupyter Notebook Server runs the notebooks allowing users to interact with in real-time via the web.</a:t>
            </a:r>
          </a:p>
          <a:p>
            <a:pPr lvl="1"/>
            <a:r>
              <a:rPr lang="en-GB" dirty="0"/>
              <a:t>Ideal for data science, scientific research, and collaborative development.</a:t>
            </a:r>
          </a:p>
          <a:p>
            <a:pPr lvl="1"/>
            <a:r>
              <a:rPr lang="en-GB" dirty="0"/>
              <a:t>Supports sharing, exporting to multiple formats (HTML, PDF), and saving notebooks with all outputs</a:t>
            </a:r>
          </a:p>
        </p:txBody>
      </p:sp>
      <p:pic>
        <p:nvPicPr>
          <p:cNvPr id="1026" name="Picture 2" descr="undefined">
            <a:extLst>
              <a:ext uri="{FF2B5EF4-FFF2-40B4-BE49-F238E27FC236}">
                <a16:creationId xmlns:a16="http://schemas.microsoft.com/office/drawing/2014/main" id="{C92B3858-1567-B586-1893-FE207E171C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73738" y="1027906"/>
            <a:ext cx="3580062" cy="41474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48763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marL="0" marR="0" indent="0" algn="l" defTabSz="914400" rtl="0" eaLnBrk="1" fontAlgn="auto" latinLnBrk="0" hangingPunct="1">
              <a:lnSpc>
                <a:spcPct val="90000"/>
              </a:lnSpc>
              <a:spcBef>
                <a:spcPct val="0"/>
              </a:spcBef>
              <a:spcAft>
                <a:spcPts val="0"/>
              </a:spcAft>
              <a:buClrTx/>
              <a:buSzTx/>
              <a:buFontTx/>
              <a:buNone/>
              <a:tabLst/>
              <a:defRPr/>
            </a:pPr>
            <a:r>
              <a:rPr lang="en-GB" dirty="0"/>
              <a:t>Jupyter Notebook Servers</a:t>
            </a:r>
          </a:p>
        </p:txBody>
      </p:sp>
      <p:sp>
        <p:nvSpPr>
          <p:cNvPr id="3" name="Content Placeholder 2"/>
          <p:cNvSpPr>
            <a:spLocks noGrp="1"/>
          </p:cNvSpPr>
          <p:nvPr>
            <p:ph idx="1"/>
          </p:nvPr>
        </p:nvSpPr>
        <p:spPr/>
        <p:txBody>
          <a:bodyPr>
            <a:normAutofit fontScale="92500" lnSpcReduction="10000"/>
          </a:bodyPr>
          <a:lstStyle/>
          <a:p>
            <a:pPr>
              <a:spcBef>
                <a:spcPct val="0"/>
              </a:spcBef>
            </a:pPr>
            <a:r>
              <a:rPr lang="en-GB" dirty="0"/>
              <a:t>allow you to create/manage </a:t>
            </a:r>
            <a:r>
              <a:rPr lang="en-GB" b="1" dirty="0"/>
              <a:t>Jupyter notebooks </a:t>
            </a:r>
            <a:r>
              <a:rPr lang="en-GB" dirty="0"/>
              <a:t>– interactive documents containing live code, equations, visualizations, and narrative text</a:t>
            </a:r>
          </a:p>
          <a:p>
            <a:pPr>
              <a:spcBef>
                <a:spcPct val="0"/>
              </a:spcBef>
            </a:pPr>
            <a:r>
              <a:rPr lang="en-GB" dirty="0"/>
              <a:t>facilitates </a:t>
            </a:r>
            <a:r>
              <a:rPr lang="en-GB" b="1" dirty="0"/>
              <a:t>interactive computing </a:t>
            </a:r>
            <a:r>
              <a:rPr lang="en-GB" dirty="0"/>
              <a:t>in several programming languages, predominantly Python.</a:t>
            </a:r>
          </a:p>
          <a:p>
            <a:pPr>
              <a:spcBef>
                <a:spcPct val="0"/>
              </a:spcBef>
            </a:pPr>
            <a:r>
              <a:rPr lang="en-GB" dirty="0"/>
              <a:t>provides a </a:t>
            </a:r>
            <a:r>
              <a:rPr lang="en-GB" b="1" dirty="0"/>
              <a:t>web-based interface</a:t>
            </a:r>
            <a:r>
              <a:rPr lang="en-GB" dirty="0"/>
              <a:t>, making it accessible from any browser, anywhere.</a:t>
            </a:r>
          </a:p>
          <a:p>
            <a:pPr>
              <a:spcBef>
                <a:spcPct val="0"/>
              </a:spcBef>
            </a:pPr>
            <a:r>
              <a:rPr lang="en-GB" dirty="0"/>
              <a:t>supports </a:t>
            </a:r>
            <a:r>
              <a:rPr lang="en-GB" b="1" dirty="0"/>
              <a:t>various kernels</a:t>
            </a:r>
            <a:r>
              <a:rPr lang="en-GB" dirty="0"/>
              <a:t>, enabling code execution in different programming languages.</a:t>
            </a:r>
          </a:p>
          <a:p>
            <a:pPr>
              <a:spcBef>
                <a:spcPct val="0"/>
              </a:spcBef>
            </a:pPr>
            <a:r>
              <a:rPr lang="en-GB" dirty="0"/>
              <a:t>integrates with several data science libraries and tools, enhancing functionality</a:t>
            </a:r>
          </a:p>
          <a:p>
            <a:pPr>
              <a:spcBef>
                <a:spcPct val="0"/>
              </a:spcBef>
            </a:pPr>
            <a:r>
              <a:rPr lang="en-GB" dirty="0"/>
              <a:t>enables multiple users to edit and run the notebook in real-time, promoting real-time collaboration</a:t>
            </a:r>
          </a:p>
          <a:p>
            <a:pPr marL="0" marR="0" indent="0" algn="l" defTabSz="914400" rtl="0" eaLnBrk="1" fontAlgn="auto" latinLnBrk="0" hangingPunct="1">
              <a:lnSpc>
                <a:spcPct val="90000"/>
              </a:lnSpc>
              <a:spcBef>
                <a:spcPct val="0"/>
              </a:spcBef>
              <a:spcAft>
                <a:spcPts val="0"/>
              </a:spcAft>
              <a:buClrTx/>
              <a:buSzTx/>
              <a:buFontTx/>
              <a:buNone/>
              <a:tabLst/>
              <a:defRPr/>
            </a:pPr>
            <a:endParaRPr lang="en-GB" dirty="0"/>
          </a:p>
        </p:txBody>
      </p:sp>
      <p:pic>
        <p:nvPicPr>
          <p:cNvPr id="4" name="Picture 3">
            <a:extLst>
              <a:ext uri="{FF2B5EF4-FFF2-40B4-BE49-F238E27FC236}">
                <a16:creationId xmlns:a16="http://schemas.microsoft.com/office/drawing/2014/main" id="{B2373402-C980-B8C7-4F3F-A10ADCC64110}"/>
              </a:ext>
            </a:extLst>
          </p:cNvPr>
          <p:cNvPicPr>
            <a:picLocks noChangeAspect="1"/>
          </p:cNvPicPr>
          <p:nvPr/>
        </p:nvPicPr>
        <p:blipFill>
          <a:blip r:embed="rId3">
            <a:alphaModFix/>
          </a:blip>
          <a:stretch>
            <a:fillRect/>
          </a:stretch>
        </p:blipFill>
        <p:spPr>
          <a:xfrm>
            <a:off x="8211212" y="365125"/>
            <a:ext cx="2717876" cy="1172417"/>
          </a:xfrm>
          <a:prstGeom prst="rect">
            <a:avLst/>
          </a:prstGeom>
          <a:ln>
            <a:noFill/>
          </a:ln>
          <a:effectLst>
            <a:softEdge rad="112500"/>
          </a:effectLst>
        </p:spPr>
      </p:pic>
    </p:spTree>
    <p:extLst>
      <p:ext uri="{BB962C8B-B14F-4D97-AF65-F5344CB8AC3E}">
        <p14:creationId xmlns:p14="http://schemas.microsoft.com/office/powerpoint/2010/main" val="6461200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12889" y="0"/>
            <a:ext cx="8156222" cy="4512833"/>
          </a:xfrm>
          <a:prstGeom prst="rect">
            <a:avLst/>
          </a:prstGeom>
        </p:spPr>
      </p:pic>
      <p:pic>
        <p:nvPicPr>
          <p:cNvPr id="5" name="Picture 4"/>
          <p:cNvPicPr>
            <a:picLocks noChangeAspect="1"/>
          </p:cNvPicPr>
          <p:nvPr/>
        </p:nvPicPr>
        <p:blipFill>
          <a:blip r:embed="rId4"/>
          <a:stretch>
            <a:fillRect/>
          </a:stretch>
        </p:blipFill>
        <p:spPr>
          <a:xfrm>
            <a:off x="4619942" y="2116667"/>
            <a:ext cx="7572058" cy="4153794"/>
          </a:xfrm>
          <a:prstGeom prst="rect">
            <a:avLst/>
          </a:prstGeom>
        </p:spPr>
      </p:pic>
    </p:spTree>
    <p:extLst>
      <p:ext uri="{BB962C8B-B14F-4D97-AF65-F5344CB8AC3E}">
        <p14:creationId xmlns:p14="http://schemas.microsoft.com/office/powerpoint/2010/main" val="32199981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marL="0" marR="0" indent="0" algn="l" defTabSz="914400" rtl="0" eaLnBrk="1" fontAlgn="auto" latinLnBrk="0" hangingPunct="1">
              <a:lnSpc>
                <a:spcPct val="90000"/>
              </a:lnSpc>
              <a:spcBef>
                <a:spcPct val="0"/>
              </a:spcBef>
              <a:spcAft>
                <a:spcPts val="0"/>
              </a:spcAft>
              <a:buClrTx/>
              <a:buSzTx/>
              <a:buFontTx/>
              <a:buNone/>
              <a:tabLst/>
              <a:defRPr/>
            </a:pPr>
            <a:r>
              <a:rPr lang="en-GB" dirty="0"/>
              <a:t>Rationale</a:t>
            </a:r>
          </a:p>
        </p:txBody>
      </p:sp>
      <p:sp>
        <p:nvSpPr>
          <p:cNvPr id="3" name="Content Placeholder 2"/>
          <p:cNvSpPr>
            <a:spLocks noGrp="1"/>
          </p:cNvSpPr>
          <p:nvPr>
            <p:ph idx="1"/>
          </p:nvPr>
        </p:nvSpPr>
        <p:spPr/>
        <p:txBody>
          <a:bodyPr>
            <a:normAutofit lnSpcReduction="10000"/>
          </a:bodyPr>
          <a:lstStyle/>
          <a:p>
            <a:pPr>
              <a:spcBef>
                <a:spcPct val="0"/>
              </a:spcBef>
            </a:pPr>
            <a:r>
              <a:rPr lang="en-GB" dirty="0"/>
              <a:t>offers </a:t>
            </a:r>
            <a:r>
              <a:rPr lang="en-GB" b="1" dirty="0"/>
              <a:t>an interactive environment</a:t>
            </a:r>
            <a:r>
              <a:rPr lang="en-GB" dirty="0"/>
              <a:t>, making it easier to test and debug code iteratively</a:t>
            </a:r>
          </a:p>
          <a:p>
            <a:pPr>
              <a:spcBef>
                <a:spcPct val="0"/>
              </a:spcBef>
            </a:pPr>
            <a:r>
              <a:rPr lang="en-GB" dirty="0"/>
              <a:t>supports </a:t>
            </a:r>
            <a:r>
              <a:rPr lang="en-GB" b="1" dirty="0"/>
              <a:t>rich outputs </a:t>
            </a:r>
            <a:r>
              <a:rPr lang="en-GB" dirty="0"/>
              <a:t>with HTML, images, videos, </a:t>
            </a:r>
            <a:r>
              <a:rPr lang="en-GB" dirty="0" err="1"/>
              <a:t>LaTeX</a:t>
            </a:r>
            <a:r>
              <a:rPr lang="en-GB" dirty="0"/>
              <a:t>, and custom MIME types</a:t>
            </a:r>
          </a:p>
          <a:p>
            <a:pPr>
              <a:spcBef>
                <a:spcPct val="0"/>
              </a:spcBef>
            </a:pPr>
            <a:r>
              <a:rPr lang="en-GB" b="1" dirty="0"/>
              <a:t>language agnostic</a:t>
            </a:r>
            <a:r>
              <a:rPr lang="en-GB" dirty="0"/>
              <a:t>: supports various languages, not limited to Python, such as R, Julia, and Scala</a:t>
            </a:r>
          </a:p>
          <a:p>
            <a:pPr>
              <a:spcBef>
                <a:spcPct val="0"/>
              </a:spcBef>
            </a:pPr>
            <a:r>
              <a:rPr lang="en-GB" b="1" dirty="0"/>
              <a:t>accessible from anywhere</a:t>
            </a:r>
            <a:r>
              <a:rPr lang="en-GB" dirty="0"/>
              <a:t>: being web-based, can be accessed remotely, facilitating distributed development</a:t>
            </a:r>
          </a:p>
          <a:p>
            <a:pPr>
              <a:spcBef>
                <a:spcPct val="0"/>
              </a:spcBef>
            </a:pPr>
            <a:r>
              <a:rPr lang="en-GB" b="1" dirty="0"/>
              <a:t>easy to share</a:t>
            </a:r>
            <a:r>
              <a:rPr lang="en-GB" dirty="0"/>
              <a:t>: can be easily shared among colleagues, supporting collaborative work</a:t>
            </a:r>
          </a:p>
          <a:p>
            <a:pPr>
              <a:spcBef>
                <a:spcPct val="0"/>
              </a:spcBef>
            </a:pPr>
            <a:r>
              <a:rPr lang="en-GB" b="1" dirty="0"/>
              <a:t>educational use</a:t>
            </a:r>
            <a:r>
              <a:rPr lang="en-GB" dirty="0"/>
              <a:t>: widely adopted for teaching coding and data science, due to its interactive nature</a:t>
            </a:r>
          </a:p>
          <a:p>
            <a:endParaRPr lang="en-GB" dirty="0"/>
          </a:p>
        </p:txBody>
      </p:sp>
      <p:pic>
        <p:nvPicPr>
          <p:cNvPr id="4" name="Picture 3">
            <a:extLst>
              <a:ext uri="{FF2B5EF4-FFF2-40B4-BE49-F238E27FC236}">
                <a16:creationId xmlns:a16="http://schemas.microsoft.com/office/drawing/2014/main" id="{01BFA38A-CF62-12BA-5491-C5CB971ECC60}"/>
              </a:ext>
            </a:extLst>
          </p:cNvPr>
          <p:cNvPicPr>
            <a:picLocks noChangeAspect="1"/>
          </p:cNvPicPr>
          <p:nvPr/>
        </p:nvPicPr>
        <p:blipFill>
          <a:blip r:embed="rId2">
            <a:alphaModFix/>
          </a:blip>
          <a:stretch>
            <a:fillRect/>
          </a:stretch>
        </p:blipFill>
        <p:spPr>
          <a:xfrm>
            <a:off x="8211212" y="365125"/>
            <a:ext cx="2717876" cy="1172417"/>
          </a:xfrm>
          <a:prstGeom prst="rect">
            <a:avLst/>
          </a:prstGeom>
          <a:ln>
            <a:noFill/>
          </a:ln>
          <a:effectLst>
            <a:softEdge rad="112500"/>
          </a:effectLst>
        </p:spPr>
      </p:pic>
    </p:spTree>
    <p:extLst>
      <p:ext uri="{BB962C8B-B14F-4D97-AF65-F5344CB8AC3E}">
        <p14:creationId xmlns:p14="http://schemas.microsoft.com/office/powerpoint/2010/main" val="17287052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marL="0" marR="0" indent="0" algn="l" defTabSz="914400" rtl="0" eaLnBrk="1" fontAlgn="auto" latinLnBrk="0" hangingPunct="1">
              <a:lnSpc>
                <a:spcPct val="90000"/>
              </a:lnSpc>
              <a:spcBef>
                <a:spcPct val="0"/>
              </a:spcBef>
              <a:spcAft>
                <a:spcPts val="0"/>
              </a:spcAft>
              <a:buClrTx/>
              <a:buSzTx/>
              <a:buFontTx/>
              <a:buNone/>
              <a:tabLst/>
              <a:defRPr/>
            </a:pPr>
            <a:r>
              <a:rPr lang="en-GB" dirty="0"/>
              <a:t>Advantages</a:t>
            </a:r>
          </a:p>
        </p:txBody>
      </p:sp>
      <p:sp>
        <p:nvSpPr>
          <p:cNvPr id="3" name="Content Placeholder 2"/>
          <p:cNvSpPr>
            <a:spLocks noGrp="1"/>
          </p:cNvSpPr>
          <p:nvPr>
            <p:ph idx="1"/>
          </p:nvPr>
        </p:nvSpPr>
        <p:spPr>
          <a:xfrm>
            <a:off x="838200" y="1825625"/>
            <a:ext cx="10464800" cy="4383264"/>
          </a:xfrm>
        </p:spPr>
        <p:txBody>
          <a:bodyPr>
            <a:normAutofit/>
          </a:bodyPr>
          <a:lstStyle/>
          <a:p>
            <a:pPr>
              <a:spcBef>
                <a:spcPct val="0"/>
              </a:spcBef>
            </a:pPr>
            <a:r>
              <a:rPr lang="en-GB" dirty="0"/>
              <a:t>provides a </a:t>
            </a:r>
            <a:r>
              <a:rPr lang="en-GB" b="1" dirty="0"/>
              <a:t>user-friendly, graphical interface</a:t>
            </a:r>
            <a:r>
              <a:rPr lang="en-GB" dirty="0"/>
              <a:t>, not just command-line </a:t>
            </a:r>
          </a:p>
          <a:p>
            <a:pPr>
              <a:spcBef>
                <a:spcPct val="0"/>
              </a:spcBef>
            </a:pPr>
            <a:r>
              <a:rPr lang="en-GB" dirty="0"/>
              <a:t>allows </a:t>
            </a:r>
            <a:r>
              <a:rPr lang="en-GB" b="1" dirty="0"/>
              <a:t>direct interaction with the code </a:t>
            </a:r>
            <a:r>
              <a:rPr lang="en-GB" dirty="0"/>
              <a:t>and immediate feedback, enhancing the development process.</a:t>
            </a:r>
          </a:p>
          <a:p>
            <a:pPr>
              <a:spcBef>
                <a:spcPct val="0"/>
              </a:spcBef>
            </a:pPr>
            <a:r>
              <a:rPr lang="en-GB" dirty="0"/>
              <a:t>supports </a:t>
            </a:r>
            <a:r>
              <a:rPr lang="en-GB" b="1" dirty="0"/>
              <a:t>integrated data visualizations</a:t>
            </a:r>
            <a:r>
              <a:rPr lang="en-GB" dirty="0"/>
              <a:t>, which conventional servers might lack.</a:t>
            </a:r>
          </a:p>
          <a:p>
            <a:pPr>
              <a:spcBef>
                <a:spcPct val="0"/>
              </a:spcBef>
            </a:pPr>
            <a:r>
              <a:rPr lang="en-GB" b="1" dirty="0"/>
              <a:t>documentation Integration</a:t>
            </a:r>
            <a:r>
              <a:rPr lang="en-GB" dirty="0"/>
              <a:t>: combines code with narrative text, facilitating documentation and explanation of the logic.</a:t>
            </a:r>
          </a:p>
          <a:p>
            <a:pPr>
              <a:spcBef>
                <a:spcPct val="0"/>
              </a:spcBef>
            </a:pPr>
            <a:r>
              <a:rPr lang="en-GB" b="1" dirty="0"/>
              <a:t>extensibility</a:t>
            </a:r>
            <a:r>
              <a:rPr lang="en-GB" dirty="0"/>
              <a:t>: offers a variety of extensions and widgets to enhance functionality, which might be limited in conventional servers.</a:t>
            </a:r>
          </a:p>
          <a:p>
            <a:pPr>
              <a:spcBef>
                <a:spcPct val="0"/>
              </a:spcBef>
            </a:pPr>
            <a:r>
              <a:rPr lang="en-GB" b="1" dirty="0"/>
              <a:t>accessibility and sharing</a:t>
            </a:r>
            <a:r>
              <a:rPr lang="en-GB" dirty="0"/>
              <a:t>: easy accessibility and sharing options make collaboration smoother compared to conventional servers.</a:t>
            </a:r>
          </a:p>
          <a:p>
            <a:endParaRPr lang="en-GB" dirty="0"/>
          </a:p>
        </p:txBody>
      </p:sp>
      <p:pic>
        <p:nvPicPr>
          <p:cNvPr id="4" name="Picture 3">
            <a:extLst>
              <a:ext uri="{FF2B5EF4-FFF2-40B4-BE49-F238E27FC236}">
                <a16:creationId xmlns:a16="http://schemas.microsoft.com/office/drawing/2014/main" id="{DC80B2F4-A421-9CF9-6588-87BF34851127}"/>
              </a:ext>
            </a:extLst>
          </p:cNvPr>
          <p:cNvPicPr>
            <a:picLocks noChangeAspect="1"/>
          </p:cNvPicPr>
          <p:nvPr/>
        </p:nvPicPr>
        <p:blipFill>
          <a:blip r:embed="rId3">
            <a:alphaModFix/>
          </a:blip>
          <a:stretch>
            <a:fillRect/>
          </a:stretch>
        </p:blipFill>
        <p:spPr>
          <a:xfrm>
            <a:off x="8211212" y="365125"/>
            <a:ext cx="2717876" cy="1172417"/>
          </a:xfrm>
          <a:prstGeom prst="rect">
            <a:avLst/>
          </a:prstGeom>
          <a:ln>
            <a:noFill/>
          </a:ln>
          <a:effectLst>
            <a:softEdge rad="112500"/>
          </a:effectLst>
        </p:spPr>
      </p:pic>
    </p:spTree>
    <p:extLst>
      <p:ext uri="{BB962C8B-B14F-4D97-AF65-F5344CB8AC3E}">
        <p14:creationId xmlns:p14="http://schemas.microsoft.com/office/powerpoint/2010/main" val="25181270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Title 1"/>
          <p:cNvSpPr>
            <a:spLocks noGrp="1"/>
          </p:cNvSpPr>
          <p:nvPr>
            <p:ph type="title"/>
          </p:nvPr>
        </p:nvSpPr>
        <p:spPr/>
        <p:txBody>
          <a:bodyPr/>
          <a:lstStyle/>
          <a:p>
            <a:r>
              <a:rPr lang="en-US" dirty="0"/>
              <a:t>Bacterial Genomics</a:t>
            </a:r>
            <a:br>
              <a:rPr lang="en-US" dirty="0"/>
            </a:br>
            <a:r>
              <a:rPr lang="en-US" sz="2800" dirty="0"/>
              <a:t>The Golden Era: 1995-2007</a:t>
            </a:r>
            <a:endParaRPr lang="en-US" dirty="0"/>
          </a:p>
        </p:txBody>
      </p:sp>
      <p:sp>
        <p:nvSpPr>
          <p:cNvPr id="22530" name="Content Placeholder 2"/>
          <p:cNvSpPr>
            <a:spLocks noGrp="1"/>
          </p:cNvSpPr>
          <p:nvPr>
            <p:ph sz="quarter" idx="1"/>
          </p:nvPr>
        </p:nvSpPr>
        <p:spPr>
          <a:xfrm>
            <a:off x="838200" y="1825625"/>
            <a:ext cx="6032157" cy="4351338"/>
          </a:xfrm>
        </p:spPr>
        <p:txBody>
          <a:bodyPr/>
          <a:lstStyle/>
          <a:p>
            <a:r>
              <a:rPr lang="en-US" dirty="0"/>
              <a:t>Phase 1</a:t>
            </a:r>
          </a:p>
          <a:p>
            <a:pPr lvl="1"/>
            <a:r>
              <a:rPr lang="en-US" dirty="0"/>
              <a:t>Genome sequences from all significant bacterial pathogens of humans, animals and plants </a:t>
            </a:r>
          </a:p>
          <a:p>
            <a:pPr lvl="1"/>
            <a:r>
              <a:rPr lang="en-US" dirty="0"/>
              <a:t>Insights into pathogen biology</a:t>
            </a:r>
          </a:p>
          <a:p>
            <a:r>
              <a:rPr lang="en-US" dirty="0"/>
              <a:t>Phase 2</a:t>
            </a:r>
          </a:p>
          <a:p>
            <a:pPr lvl="1"/>
            <a:r>
              <a:rPr lang="en-US" dirty="0"/>
              <a:t>Multiple genomes from same species</a:t>
            </a:r>
          </a:p>
          <a:p>
            <a:pPr lvl="1"/>
            <a:r>
              <a:rPr lang="en-US" dirty="0"/>
              <a:t>Insights into genomic diversity</a:t>
            </a:r>
          </a:p>
        </p:txBody>
      </p:sp>
      <p:pic>
        <p:nvPicPr>
          <p:cNvPr id="4" name="Picture 3"/>
          <p:cNvPicPr/>
          <p:nvPr/>
        </p:nvPicPr>
        <p:blipFill>
          <a:blip r:embed="rId2"/>
          <a:srcRect/>
          <a:stretch>
            <a:fillRect/>
          </a:stretch>
        </p:blipFill>
        <p:spPr bwMode="auto">
          <a:xfrm>
            <a:off x="7987765" y="163122"/>
            <a:ext cx="2503451" cy="3265879"/>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22532" name="Picture 4"/>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7054850" y="3565526"/>
            <a:ext cx="3155951" cy="27193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62493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Title 9"/>
          <p:cNvSpPr>
            <a:spLocks noGrp="1"/>
          </p:cNvSpPr>
          <p:nvPr>
            <p:ph type="title"/>
          </p:nvPr>
        </p:nvSpPr>
        <p:spPr/>
        <p:txBody>
          <a:bodyPr/>
          <a:lstStyle/>
          <a:p>
            <a:r>
              <a:rPr lang="en-US" dirty="0"/>
              <a:t>High-throughput Sequencing</a:t>
            </a:r>
            <a:br>
              <a:rPr lang="en-US" dirty="0"/>
            </a:br>
            <a:r>
              <a:rPr lang="en-US" sz="2800" dirty="0"/>
              <a:t>from 2007 onwards</a:t>
            </a:r>
            <a:endParaRPr lang="en-US" dirty="0"/>
          </a:p>
        </p:txBody>
      </p:sp>
      <p:sp>
        <p:nvSpPr>
          <p:cNvPr id="23" name="Content Placeholder 22"/>
          <p:cNvSpPr>
            <a:spLocks noGrp="1"/>
          </p:cNvSpPr>
          <p:nvPr>
            <p:ph sz="quarter" idx="1"/>
          </p:nvPr>
        </p:nvSpPr>
        <p:spPr>
          <a:xfrm>
            <a:off x="838200" y="1825625"/>
            <a:ext cx="6350876" cy="4351338"/>
          </a:xfrm>
        </p:spPr>
        <p:txBody>
          <a:bodyPr/>
          <a:lstStyle/>
          <a:p>
            <a:r>
              <a:rPr lang="en-US" dirty="0"/>
              <a:t>&gt;1000x faster, &gt;1000x cheaper!</a:t>
            </a:r>
          </a:p>
          <a:p>
            <a:pPr lvl="1"/>
            <a:r>
              <a:rPr lang="en-US" dirty="0"/>
              <a:t>A disruptive technology</a:t>
            </a:r>
          </a:p>
          <a:p>
            <a:r>
              <a:rPr lang="en-US" dirty="0"/>
              <a:t>Bench-top sequencing easy, quick and cheap enough to have an impact on real-world clinical problems</a:t>
            </a:r>
          </a:p>
          <a:p>
            <a:endParaRPr lang="en-US" dirty="0"/>
          </a:p>
          <a:p>
            <a:pPr lvl="1"/>
            <a:endParaRPr lang="en-US" dirty="0"/>
          </a:p>
          <a:p>
            <a:endParaRPr lang="en-US" dirty="0"/>
          </a:p>
        </p:txBody>
      </p:sp>
      <p:pic>
        <p:nvPicPr>
          <p:cNvPr id="4" name="Picture 3" descr="MiSeq_left_view_closed.jp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a:xfrm>
            <a:off x="7584193" y="1143001"/>
            <a:ext cx="2626609" cy="194140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Picture 5"/>
          <p:cNvPicPr>
            <a:picLocks noChangeAspect="1"/>
          </p:cNvPicPr>
          <p:nvPr/>
        </p:nvPicPr>
        <p:blipFill>
          <a:blip r:embed="rId3"/>
          <a:stretch>
            <a:fillRect/>
          </a:stretch>
        </p:blipFill>
        <p:spPr>
          <a:xfrm>
            <a:off x="2961267" y="3864343"/>
            <a:ext cx="8355067" cy="2368799"/>
          </a:xfrm>
          <a:prstGeom prst="rect">
            <a:avLst/>
          </a:prstGeom>
        </p:spPr>
      </p:pic>
      <p:sp>
        <p:nvSpPr>
          <p:cNvPr id="3" name="TextBox 2"/>
          <p:cNvSpPr txBox="1"/>
          <p:nvPr/>
        </p:nvSpPr>
        <p:spPr>
          <a:xfrm>
            <a:off x="995867" y="4306905"/>
            <a:ext cx="2437709" cy="307775"/>
          </a:xfrm>
          <a:prstGeom prst="rect">
            <a:avLst/>
          </a:prstGeom>
          <a:noFill/>
        </p:spPr>
        <p:txBody>
          <a:bodyPr wrap="none" lIns="91435" tIns="45719" rIns="91435" bIns="45719" rtlCol="0">
            <a:spAutoFit/>
          </a:bodyPr>
          <a:lstStyle/>
          <a:p>
            <a:r>
              <a:rPr lang="en-US" sz="1400" dirty="0"/>
              <a:t>Illumina short read sequencing</a:t>
            </a:r>
          </a:p>
        </p:txBody>
      </p:sp>
    </p:spTree>
    <p:extLst>
      <p:ext uri="{BB962C8B-B14F-4D97-AF65-F5344CB8AC3E}">
        <p14:creationId xmlns:p14="http://schemas.microsoft.com/office/powerpoint/2010/main" val="24139195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1"/>
            <a:ext cx="8229600" cy="520105"/>
          </a:xfrm>
        </p:spPr>
        <p:txBody>
          <a:bodyPr>
            <a:normAutofit fontScale="90000"/>
          </a:bodyPr>
          <a:lstStyle/>
          <a:p>
            <a:r>
              <a:rPr lang="en-US" dirty="0"/>
              <a:t>The Problems…</a:t>
            </a:r>
            <a:endParaRPr lang="en-US" sz="2800" i="1" dirty="0"/>
          </a:p>
        </p:txBody>
      </p:sp>
      <p:pic>
        <p:nvPicPr>
          <p:cNvPr id="3" name="Picture 2"/>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822502" y="1253663"/>
            <a:ext cx="6558847" cy="491766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Picture 6"/>
          <p:cNvPicPr>
            <a:picLocks noChangeAspect="1"/>
          </p:cNvPicPr>
          <p:nvPr/>
        </p:nvPicPr>
        <p:blipFill>
          <a:blip r:embed="rId3"/>
          <a:stretch>
            <a:fillRect/>
          </a:stretch>
        </p:blipFill>
        <p:spPr>
          <a:xfrm>
            <a:off x="1524002" y="0"/>
            <a:ext cx="10305207" cy="6858000"/>
          </a:xfrm>
          <a:prstGeom prst="rect">
            <a:avLst/>
          </a:prstGeom>
        </p:spPr>
      </p:pic>
    </p:spTree>
    <p:extLst>
      <p:ext uri="{BB962C8B-B14F-4D97-AF65-F5344CB8AC3E}">
        <p14:creationId xmlns:p14="http://schemas.microsoft.com/office/powerpoint/2010/main" val="95187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59000"/>
          </a:blip>
          <a:srcRect t="13511" b="56293"/>
          <a:stretch>
            <a:fillRect/>
          </a:stretch>
        </p:blipFill>
        <p:spPr>
          <a:xfrm>
            <a:off x="0" y="4498388"/>
            <a:ext cx="12192000" cy="2438867"/>
          </a:xfrm>
          <a:prstGeom prst="rect">
            <a:avLst/>
          </a:prstGeom>
        </p:spPr>
      </p:pic>
      <p:grpSp>
        <p:nvGrpSpPr>
          <p:cNvPr id="4" name="Group 4"/>
          <p:cNvGrpSpPr/>
          <p:nvPr/>
        </p:nvGrpSpPr>
        <p:grpSpPr>
          <a:xfrm>
            <a:off x="7468436" y="1920757"/>
            <a:ext cx="398099" cy="619265"/>
            <a:chOff x="0" y="0"/>
            <a:chExt cx="796198" cy="1238530"/>
          </a:xfrm>
        </p:grpSpPr>
        <p:grpSp>
          <p:nvGrpSpPr>
            <p:cNvPr id="5" name="Group 5"/>
            <p:cNvGrpSpPr>
              <a:grpSpLocks noChangeAspect="1"/>
            </p:cNvGrpSpPr>
            <p:nvPr/>
          </p:nvGrpSpPr>
          <p:grpSpPr>
            <a:xfrm>
              <a:off x="0" y="0"/>
              <a:ext cx="796198" cy="1238530"/>
              <a:chOff x="0" y="0"/>
              <a:chExt cx="1270000" cy="1975556"/>
            </a:xfrm>
          </p:grpSpPr>
          <p:sp>
            <p:nvSpPr>
              <p:cNvPr id="6" name="Freeform 6"/>
              <p:cNvSpPr/>
              <p:nvPr/>
            </p:nvSpPr>
            <p:spPr>
              <a:xfrm>
                <a:off x="0" y="0"/>
                <a:ext cx="1270000" cy="1975556"/>
              </a:xfrm>
              <a:custGeom>
                <a:avLst/>
                <a:gdLst/>
                <a:ahLst/>
                <a:cxnLst/>
                <a:rect l="l" t="t" r="r" b="b"/>
                <a:pathLst>
                  <a:path w="1270000" h="1975556">
                    <a:moveTo>
                      <a:pt x="0" y="141111"/>
                    </a:moveTo>
                    <a:cubicBezTo>
                      <a:pt x="0" y="63178"/>
                      <a:pt x="63178" y="0"/>
                      <a:pt x="141111" y="0"/>
                    </a:cubicBezTo>
                    <a:lnTo>
                      <a:pt x="1128889" y="0"/>
                    </a:lnTo>
                    <a:cubicBezTo>
                      <a:pt x="1166314" y="0"/>
                      <a:pt x="1202206" y="14867"/>
                      <a:pt x="1228669" y="41330"/>
                    </a:cubicBezTo>
                    <a:cubicBezTo>
                      <a:pt x="1255133" y="67794"/>
                      <a:pt x="1270000" y="103686"/>
                      <a:pt x="1270000" y="141111"/>
                    </a:cubicBezTo>
                    <a:lnTo>
                      <a:pt x="1270000" y="1834444"/>
                    </a:lnTo>
                    <a:cubicBezTo>
                      <a:pt x="1270000" y="1912378"/>
                      <a:pt x="1206822" y="1975556"/>
                      <a:pt x="1128889" y="1975556"/>
                    </a:cubicBezTo>
                    <a:lnTo>
                      <a:pt x="846667" y="1975556"/>
                    </a:lnTo>
                    <a:lnTo>
                      <a:pt x="846667" y="1622778"/>
                    </a:lnTo>
                    <a:cubicBezTo>
                      <a:pt x="846667" y="1604065"/>
                      <a:pt x="839233" y="1586119"/>
                      <a:pt x="826001" y="1572887"/>
                    </a:cubicBezTo>
                    <a:cubicBezTo>
                      <a:pt x="812770" y="1559656"/>
                      <a:pt x="794824" y="1552222"/>
                      <a:pt x="776111" y="1552222"/>
                    </a:cubicBezTo>
                    <a:lnTo>
                      <a:pt x="493889" y="1552222"/>
                    </a:lnTo>
                    <a:cubicBezTo>
                      <a:pt x="475176" y="1552222"/>
                      <a:pt x="457230" y="1559656"/>
                      <a:pt x="443999" y="1572887"/>
                    </a:cubicBezTo>
                    <a:cubicBezTo>
                      <a:pt x="430767" y="1586119"/>
                      <a:pt x="423333" y="1604065"/>
                      <a:pt x="423333" y="1622778"/>
                    </a:cubicBezTo>
                    <a:lnTo>
                      <a:pt x="423333" y="1975556"/>
                    </a:lnTo>
                    <a:lnTo>
                      <a:pt x="141111" y="1975556"/>
                    </a:lnTo>
                    <a:cubicBezTo>
                      <a:pt x="63178" y="1975556"/>
                      <a:pt x="0" y="1912378"/>
                      <a:pt x="0" y="1834444"/>
                    </a:cubicBezTo>
                    <a:lnTo>
                      <a:pt x="0" y="141111"/>
                    </a:lnTo>
                    <a:moveTo>
                      <a:pt x="599722" y="635000"/>
                    </a:moveTo>
                    <a:cubicBezTo>
                      <a:pt x="580239" y="635000"/>
                      <a:pt x="564444" y="650794"/>
                      <a:pt x="564444" y="670278"/>
                    </a:cubicBezTo>
                    <a:lnTo>
                      <a:pt x="564444" y="811389"/>
                    </a:lnTo>
                    <a:cubicBezTo>
                      <a:pt x="564444" y="820745"/>
                      <a:pt x="568161" y="829718"/>
                      <a:pt x="574777" y="836334"/>
                    </a:cubicBezTo>
                    <a:cubicBezTo>
                      <a:pt x="581393" y="842950"/>
                      <a:pt x="590366" y="846667"/>
                      <a:pt x="599722" y="846667"/>
                    </a:cubicBezTo>
                    <a:lnTo>
                      <a:pt x="670278" y="846667"/>
                    </a:lnTo>
                    <a:cubicBezTo>
                      <a:pt x="679634" y="846667"/>
                      <a:pt x="688607" y="842950"/>
                      <a:pt x="695223" y="836334"/>
                    </a:cubicBezTo>
                    <a:cubicBezTo>
                      <a:pt x="701839" y="829718"/>
                      <a:pt x="705556" y="820745"/>
                      <a:pt x="705556" y="811389"/>
                    </a:cubicBezTo>
                    <a:lnTo>
                      <a:pt x="705556" y="670278"/>
                    </a:lnTo>
                    <a:cubicBezTo>
                      <a:pt x="705556" y="660922"/>
                      <a:pt x="701839" y="651948"/>
                      <a:pt x="695223" y="645333"/>
                    </a:cubicBezTo>
                    <a:cubicBezTo>
                      <a:pt x="688607" y="638717"/>
                      <a:pt x="679634" y="635000"/>
                      <a:pt x="670278" y="635000"/>
                    </a:cubicBezTo>
                    <a:lnTo>
                      <a:pt x="599722" y="635000"/>
                    </a:lnTo>
                    <a:moveTo>
                      <a:pt x="564444" y="246944"/>
                    </a:moveTo>
                    <a:lnTo>
                      <a:pt x="564444" y="388056"/>
                    </a:lnTo>
                    <a:cubicBezTo>
                      <a:pt x="564444" y="397412"/>
                      <a:pt x="568161" y="406385"/>
                      <a:pt x="574777" y="413001"/>
                    </a:cubicBezTo>
                    <a:cubicBezTo>
                      <a:pt x="581393" y="419617"/>
                      <a:pt x="590366" y="423333"/>
                      <a:pt x="599722" y="423333"/>
                    </a:cubicBezTo>
                    <a:lnTo>
                      <a:pt x="670278" y="423333"/>
                    </a:lnTo>
                    <a:cubicBezTo>
                      <a:pt x="679634" y="423333"/>
                      <a:pt x="688607" y="419617"/>
                      <a:pt x="695223" y="413001"/>
                    </a:cubicBezTo>
                    <a:cubicBezTo>
                      <a:pt x="701839" y="406385"/>
                      <a:pt x="705556" y="397412"/>
                      <a:pt x="705556" y="388056"/>
                    </a:cubicBezTo>
                    <a:lnTo>
                      <a:pt x="705556" y="246944"/>
                    </a:lnTo>
                    <a:cubicBezTo>
                      <a:pt x="705556" y="237588"/>
                      <a:pt x="701839" y="228615"/>
                      <a:pt x="695223" y="221999"/>
                    </a:cubicBezTo>
                    <a:cubicBezTo>
                      <a:pt x="688607" y="215383"/>
                      <a:pt x="679634" y="211667"/>
                      <a:pt x="670278" y="211667"/>
                    </a:cubicBezTo>
                    <a:lnTo>
                      <a:pt x="599722" y="211667"/>
                    </a:lnTo>
                    <a:cubicBezTo>
                      <a:pt x="590366" y="211667"/>
                      <a:pt x="581393" y="215383"/>
                      <a:pt x="574777" y="221999"/>
                    </a:cubicBezTo>
                    <a:cubicBezTo>
                      <a:pt x="568161" y="228615"/>
                      <a:pt x="564444" y="237588"/>
                      <a:pt x="564444" y="246944"/>
                    </a:cubicBezTo>
                    <a:moveTo>
                      <a:pt x="952500" y="1058333"/>
                    </a:moveTo>
                    <a:cubicBezTo>
                      <a:pt x="943144" y="1058333"/>
                      <a:pt x="934171" y="1062050"/>
                      <a:pt x="927555" y="1068666"/>
                    </a:cubicBezTo>
                    <a:cubicBezTo>
                      <a:pt x="920939" y="1075282"/>
                      <a:pt x="917222" y="1084255"/>
                      <a:pt x="917222" y="1093611"/>
                    </a:cubicBezTo>
                    <a:lnTo>
                      <a:pt x="917222" y="1234722"/>
                    </a:lnTo>
                    <a:cubicBezTo>
                      <a:pt x="917222" y="1244078"/>
                      <a:pt x="920939" y="1253052"/>
                      <a:pt x="927555" y="1259667"/>
                    </a:cubicBezTo>
                    <a:cubicBezTo>
                      <a:pt x="934171" y="1266283"/>
                      <a:pt x="943144" y="1270000"/>
                      <a:pt x="952500" y="1270000"/>
                    </a:cubicBezTo>
                    <a:lnTo>
                      <a:pt x="1023056" y="1270000"/>
                    </a:lnTo>
                    <a:cubicBezTo>
                      <a:pt x="1042539" y="1270000"/>
                      <a:pt x="1058333" y="1254206"/>
                      <a:pt x="1058333" y="1234722"/>
                    </a:cubicBezTo>
                    <a:lnTo>
                      <a:pt x="1058333" y="1093611"/>
                    </a:lnTo>
                    <a:cubicBezTo>
                      <a:pt x="1058333" y="1084255"/>
                      <a:pt x="1054617" y="1075282"/>
                      <a:pt x="1048001" y="1068666"/>
                    </a:cubicBezTo>
                    <a:cubicBezTo>
                      <a:pt x="1041385" y="1062050"/>
                      <a:pt x="1032412" y="1058333"/>
                      <a:pt x="1023056" y="1058333"/>
                    </a:cubicBezTo>
                    <a:lnTo>
                      <a:pt x="952500" y="1058333"/>
                    </a:lnTo>
                    <a:moveTo>
                      <a:pt x="917222" y="670278"/>
                    </a:moveTo>
                    <a:lnTo>
                      <a:pt x="917222" y="811389"/>
                    </a:lnTo>
                    <a:cubicBezTo>
                      <a:pt x="917222" y="830872"/>
                      <a:pt x="933017" y="846667"/>
                      <a:pt x="952500" y="846667"/>
                    </a:cubicBezTo>
                    <a:lnTo>
                      <a:pt x="1023056" y="846667"/>
                    </a:lnTo>
                    <a:cubicBezTo>
                      <a:pt x="1042539" y="846667"/>
                      <a:pt x="1058333" y="830872"/>
                      <a:pt x="1058333" y="811389"/>
                    </a:cubicBezTo>
                    <a:lnTo>
                      <a:pt x="1058333" y="670278"/>
                    </a:lnTo>
                    <a:cubicBezTo>
                      <a:pt x="1058333" y="650794"/>
                      <a:pt x="1042539" y="635000"/>
                      <a:pt x="1023056" y="635000"/>
                    </a:cubicBezTo>
                    <a:lnTo>
                      <a:pt x="952500" y="635000"/>
                    </a:lnTo>
                    <a:cubicBezTo>
                      <a:pt x="933017" y="635000"/>
                      <a:pt x="917222" y="650794"/>
                      <a:pt x="917222" y="670278"/>
                    </a:cubicBezTo>
                    <a:moveTo>
                      <a:pt x="952500" y="211667"/>
                    </a:moveTo>
                    <a:cubicBezTo>
                      <a:pt x="933017" y="211667"/>
                      <a:pt x="917222" y="227461"/>
                      <a:pt x="917222" y="246944"/>
                    </a:cubicBezTo>
                    <a:lnTo>
                      <a:pt x="917222" y="388056"/>
                    </a:lnTo>
                    <a:cubicBezTo>
                      <a:pt x="917222" y="407539"/>
                      <a:pt x="933017" y="423333"/>
                      <a:pt x="952500" y="423333"/>
                    </a:cubicBezTo>
                    <a:lnTo>
                      <a:pt x="1023056" y="423333"/>
                    </a:lnTo>
                    <a:cubicBezTo>
                      <a:pt x="1042539" y="423333"/>
                      <a:pt x="1058333" y="407539"/>
                      <a:pt x="1058333" y="388056"/>
                    </a:cubicBezTo>
                    <a:lnTo>
                      <a:pt x="1058333" y="246944"/>
                    </a:lnTo>
                    <a:cubicBezTo>
                      <a:pt x="1058333" y="227461"/>
                      <a:pt x="1042539" y="211667"/>
                      <a:pt x="1023056" y="211667"/>
                    </a:cubicBezTo>
                    <a:lnTo>
                      <a:pt x="952500" y="211667"/>
                    </a:lnTo>
                    <a:moveTo>
                      <a:pt x="211667" y="1093611"/>
                    </a:moveTo>
                    <a:lnTo>
                      <a:pt x="211667" y="1234722"/>
                    </a:lnTo>
                    <a:cubicBezTo>
                      <a:pt x="211667" y="1244078"/>
                      <a:pt x="215383" y="1253052"/>
                      <a:pt x="221999" y="1259667"/>
                    </a:cubicBezTo>
                    <a:cubicBezTo>
                      <a:pt x="228615" y="1266283"/>
                      <a:pt x="237588" y="1270000"/>
                      <a:pt x="246944" y="1270000"/>
                    </a:cubicBezTo>
                    <a:lnTo>
                      <a:pt x="317500" y="1270000"/>
                    </a:lnTo>
                    <a:cubicBezTo>
                      <a:pt x="336983" y="1270000"/>
                      <a:pt x="352778" y="1254206"/>
                      <a:pt x="352778" y="1234722"/>
                    </a:cubicBezTo>
                    <a:lnTo>
                      <a:pt x="352778" y="1093611"/>
                    </a:lnTo>
                    <a:cubicBezTo>
                      <a:pt x="352778" y="1084255"/>
                      <a:pt x="349061" y="1075282"/>
                      <a:pt x="342445" y="1068666"/>
                    </a:cubicBezTo>
                    <a:cubicBezTo>
                      <a:pt x="335829" y="1062050"/>
                      <a:pt x="326856" y="1058333"/>
                      <a:pt x="317500" y="1058333"/>
                    </a:cubicBezTo>
                    <a:lnTo>
                      <a:pt x="246944" y="1058333"/>
                    </a:lnTo>
                    <a:cubicBezTo>
                      <a:pt x="237588" y="1058333"/>
                      <a:pt x="228615" y="1062050"/>
                      <a:pt x="221999" y="1068666"/>
                    </a:cubicBezTo>
                    <a:cubicBezTo>
                      <a:pt x="215383" y="1075282"/>
                      <a:pt x="211667" y="1084255"/>
                      <a:pt x="211667" y="1093611"/>
                    </a:cubicBezTo>
                    <a:moveTo>
                      <a:pt x="246944" y="635000"/>
                    </a:moveTo>
                    <a:cubicBezTo>
                      <a:pt x="227461" y="635000"/>
                      <a:pt x="211667" y="650794"/>
                      <a:pt x="211667" y="670278"/>
                    </a:cubicBezTo>
                    <a:lnTo>
                      <a:pt x="211667" y="811389"/>
                    </a:lnTo>
                    <a:cubicBezTo>
                      <a:pt x="211667" y="820745"/>
                      <a:pt x="215383" y="829718"/>
                      <a:pt x="221999" y="836334"/>
                    </a:cubicBezTo>
                    <a:cubicBezTo>
                      <a:pt x="228615" y="842950"/>
                      <a:pt x="237588" y="846667"/>
                      <a:pt x="246944" y="846667"/>
                    </a:cubicBezTo>
                    <a:lnTo>
                      <a:pt x="317500" y="846667"/>
                    </a:lnTo>
                    <a:cubicBezTo>
                      <a:pt x="336983" y="846667"/>
                      <a:pt x="352778" y="830872"/>
                      <a:pt x="352778" y="811389"/>
                    </a:cubicBezTo>
                    <a:lnTo>
                      <a:pt x="352778" y="670278"/>
                    </a:lnTo>
                    <a:cubicBezTo>
                      <a:pt x="352778" y="650794"/>
                      <a:pt x="336983" y="635000"/>
                      <a:pt x="317500" y="635000"/>
                    </a:cubicBezTo>
                    <a:lnTo>
                      <a:pt x="246944" y="635000"/>
                    </a:lnTo>
                    <a:moveTo>
                      <a:pt x="211667" y="246944"/>
                    </a:moveTo>
                    <a:lnTo>
                      <a:pt x="211667" y="388056"/>
                    </a:lnTo>
                    <a:cubicBezTo>
                      <a:pt x="211667" y="407539"/>
                      <a:pt x="227461" y="423333"/>
                      <a:pt x="246944" y="423333"/>
                    </a:cubicBezTo>
                    <a:lnTo>
                      <a:pt x="317500" y="423333"/>
                    </a:lnTo>
                    <a:cubicBezTo>
                      <a:pt x="336983" y="423333"/>
                      <a:pt x="352778" y="407539"/>
                      <a:pt x="352778" y="388056"/>
                    </a:cubicBezTo>
                    <a:lnTo>
                      <a:pt x="352778" y="246944"/>
                    </a:lnTo>
                    <a:cubicBezTo>
                      <a:pt x="352778" y="227461"/>
                      <a:pt x="336983" y="211667"/>
                      <a:pt x="317500" y="211667"/>
                    </a:cubicBezTo>
                    <a:lnTo>
                      <a:pt x="246944" y="211667"/>
                    </a:lnTo>
                    <a:cubicBezTo>
                      <a:pt x="227461" y="211667"/>
                      <a:pt x="211667" y="227461"/>
                      <a:pt x="211667" y="246944"/>
                    </a:cubicBezTo>
                    <a:moveTo>
                      <a:pt x="599722" y="1058333"/>
                    </a:moveTo>
                    <a:cubicBezTo>
                      <a:pt x="590366" y="1058333"/>
                      <a:pt x="581393" y="1062050"/>
                      <a:pt x="574777" y="1068666"/>
                    </a:cubicBezTo>
                    <a:cubicBezTo>
                      <a:pt x="568161" y="1075282"/>
                      <a:pt x="564444" y="1084255"/>
                      <a:pt x="564444" y="1093611"/>
                    </a:cubicBezTo>
                    <a:lnTo>
                      <a:pt x="564444" y="1234722"/>
                    </a:lnTo>
                    <a:cubicBezTo>
                      <a:pt x="564444" y="1244078"/>
                      <a:pt x="568161" y="1253052"/>
                      <a:pt x="574777" y="1259667"/>
                    </a:cubicBezTo>
                    <a:cubicBezTo>
                      <a:pt x="581393" y="1266283"/>
                      <a:pt x="590366" y="1270000"/>
                      <a:pt x="599722" y="1270000"/>
                    </a:cubicBezTo>
                    <a:lnTo>
                      <a:pt x="670278" y="1270000"/>
                    </a:lnTo>
                    <a:cubicBezTo>
                      <a:pt x="689761" y="1270000"/>
                      <a:pt x="705556" y="1254206"/>
                      <a:pt x="705556" y="1234722"/>
                    </a:cubicBezTo>
                    <a:lnTo>
                      <a:pt x="705556" y="1093611"/>
                    </a:lnTo>
                    <a:cubicBezTo>
                      <a:pt x="705556" y="1084255"/>
                      <a:pt x="701839" y="1075282"/>
                      <a:pt x="695223" y="1068666"/>
                    </a:cubicBezTo>
                    <a:cubicBezTo>
                      <a:pt x="688607" y="1062050"/>
                      <a:pt x="679634" y="1058333"/>
                      <a:pt x="670278" y="1058333"/>
                    </a:cubicBezTo>
                    <a:lnTo>
                      <a:pt x="599722" y="1058333"/>
                    </a:lnTo>
                    <a:moveTo>
                      <a:pt x="776111" y="1622778"/>
                    </a:moveTo>
                    <a:lnTo>
                      <a:pt x="776111" y="1975556"/>
                    </a:lnTo>
                    <a:lnTo>
                      <a:pt x="493889" y="1975556"/>
                    </a:lnTo>
                    <a:lnTo>
                      <a:pt x="493889" y="1622778"/>
                    </a:lnTo>
                    <a:lnTo>
                      <a:pt x="776111" y="1622778"/>
                    </a:lnTo>
                  </a:path>
                </a:pathLst>
              </a:custGeom>
              <a:solidFill>
                <a:srgbClr val="84947F"/>
              </a:solidFill>
            </p:spPr>
            <p:txBody>
              <a:bodyPr/>
              <a:lstStyle/>
              <a:p>
                <a:endParaRPr lang="en-GB"/>
              </a:p>
            </p:txBody>
          </p:sp>
        </p:grpSp>
      </p:grpSp>
      <p:grpSp>
        <p:nvGrpSpPr>
          <p:cNvPr id="7" name="Group 7"/>
          <p:cNvGrpSpPr/>
          <p:nvPr/>
        </p:nvGrpSpPr>
        <p:grpSpPr>
          <a:xfrm>
            <a:off x="7359460" y="3548583"/>
            <a:ext cx="616051" cy="404284"/>
            <a:chOff x="0" y="0"/>
            <a:chExt cx="1232102" cy="808567"/>
          </a:xfrm>
        </p:grpSpPr>
        <p:grpSp>
          <p:nvGrpSpPr>
            <p:cNvPr id="8" name="Group 8"/>
            <p:cNvGrpSpPr>
              <a:grpSpLocks noChangeAspect="1"/>
            </p:cNvGrpSpPr>
            <p:nvPr/>
          </p:nvGrpSpPr>
          <p:grpSpPr>
            <a:xfrm>
              <a:off x="0" y="0"/>
              <a:ext cx="1232102" cy="808567"/>
              <a:chOff x="0" y="0"/>
              <a:chExt cx="1270000" cy="833438"/>
            </a:xfrm>
          </p:grpSpPr>
          <p:sp>
            <p:nvSpPr>
              <p:cNvPr id="9" name="Freeform 9"/>
              <p:cNvSpPr/>
              <p:nvPr/>
            </p:nvSpPr>
            <p:spPr>
              <a:xfrm>
                <a:off x="0" y="0"/>
                <a:ext cx="1270000" cy="833438"/>
              </a:xfrm>
              <a:custGeom>
                <a:avLst/>
                <a:gdLst/>
                <a:ahLst/>
                <a:cxnLst/>
                <a:rect l="l" t="t" r="r" b="b"/>
                <a:pathLst>
                  <a:path w="1270000" h="833438">
                    <a:moveTo>
                      <a:pt x="1031875" y="119062"/>
                    </a:moveTo>
                    <a:lnTo>
                      <a:pt x="238125" y="119062"/>
                    </a:lnTo>
                    <a:lnTo>
                      <a:pt x="238125" y="595312"/>
                    </a:lnTo>
                    <a:lnTo>
                      <a:pt x="1031875" y="595312"/>
                    </a:lnTo>
                    <a:lnTo>
                      <a:pt x="1031875" y="119062"/>
                    </a:lnTo>
                    <a:close/>
                    <a:moveTo>
                      <a:pt x="198438" y="0"/>
                    </a:moveTo>
                    <a:cubicBezTo>
                      <a:pt x="154600" y="0"/>
                      <a:pt x="119062" y="35537"/>
                      <a:pt x="119062" y="79375"/>
                    </a:cubicBezTo>
                    <a:lnTo>
                      <a:pt x="119062" y="714375"/>
                    </a:lnTo>
                    <a:lnTo>
                      <a:pt x="1150938" y="714375"/>
                    </a:lnTo>
                    <a:lnTo>
                      <a:pt x="1150938" y="79375"/>
                    </a:lnTo>
                    <a:cubicBezTo>
                      <a:pt x="1150938" y="35537"/>
                      <a:pt x="1115400" y="0"/>
                      <a:pt x="1071562" y="0"/>
                    </a:cubicBezTo>
                    <a:lnTo>
                      <a:pt x="198438" y="0"/>
                    </a:lnTo>
                    <a:close/>
                    <a:moveTo>
                      <a:pt x="234831" y="79375"/>
                    </a:moveTo>
                    <a:lnTo>
                      <a:pt x="1035169" y="79375"/>
                    </a:lnTo>
                    <a:cubicBezTo>
                      <a:pt x="1055291" y="79375"/>
                      <a:pt x="1071562" y="94932"/>
                      <a:pt x="1071562" y="114102"/>
                    </a:cubicBezTo>
                    <a:lnTo>
                      <a:pt x="1071562" y="635000"/>
                    </a:lnTo>
                    <a:lnTo>
                      <a:pt x="198438" y="635000"/>
                    </a:lnTo>
                    <a:lnTo>
                      <a:pt x="198438" y="114102"/>
                    </a:lnTo>
                    <a:cubicBezTo>
                      <a:pt x="198438" y="94932"/>
                      <a:pt x="214709" y="79375"/>
                      <a:pt x="234831" y="79375"/>
                    </a:cubicBezTo>
                    <a:close/>
                    <a:moveTo>
                      <a:pt x="0" y="793750"/>
                    </a:moveTo>
                    <a:lnTo>
                      <a:pt x="0" y="754062"/>
                    </a:lnTo>
                    <a:lnTo>
                      <a:pt x="476250" y="754062"/>
                    </a:lnTo>
                    <a:cubicBezTo>
                      <a:pt x="476250" y="775981"/>
                      <a:pt x="494019" y="793750"/>
                      <a:pt x="515938" y="793750"/>
                    </a:cubicBezTo>
                    <a:lnTo>
                      <a:pt x="754062" y="793750"/>
                    </a:lnTo>
                    <a:cubicBezTo>
                      <a:pt x="775981" y="793750"/>
                      <a:pt x="793750" y="775981"/>
                      <a:pt x="793750" y="754062"/>
                    </a:cubicBezTo>
                    <a:lnTo>
                      <a:pt x="1270000" y="754062"/>
                    </a:lnTo>
                    <a:lnTo>
                      <a:pt x="1270000" y="793750"/>
                    </a:lnTo>
                    <a:cubicBezTo>
                      <a:pt x="1270000" y="815669"/>
                      <a:pt x="1252231" y="833438"/>
                      <a:pt x="1230312" y="833438"/>
                    </a:cubicBezTo>
                    <a:lnTo>
                      <a:pt x="39688" y="833438"/>
                    </a:lnTo>
                    <a:cubicBezTo>
                      <a:pt x="17769" y="833438"/>
                      <a:pt x="0" y="815669"/>
                      <a:pt x="0" y="793750"/>
                    </a:cubicBezTo>
                    <a:close/>
                  </a:path>
                </a:pathLst>
              </a:custGeom>
              <a:solidFill>
                <a:srgbClr val="84947F"/>
              </a:solidFill>
            </p:spPr>
            <p:txBody>
              <a:bodyPr/>
              <a:lstStyle/>
              <a:p>
                <a:endParaRPr lang="en-GB"/>
              </a:p>
            </p:txBody>
          </p:sp>
        </p:grpSp>
      </p:grpSp>
      <p:grpSp>
        <p:nvGrpSpPr>
          <p:cNvPr id="10" name="Group 10"/>
          <p:cNvGrpSpPr/>
          <p:nvPr/>
        </p:nvGrpSpPr>
        <p:grpSpPr>
          <a:xfrm>
            <a:off x="7468436" y="2768391"/>
            <a:ext cx="317171" cy="563859"/>
            <a:chOff x="0" y="0"/>
            <a:chExt cx="634340" cy="1127715"/>
          </a:xfrm>
        </p:grpSpPr>
        <p:grpSp>
          <p:nvGrpSpPr>
            <p:cNvPr id="11" name="Group 11"/>
            <p:cNvGrpSpPr>
              <a:grpSpLocks noChangeAspect="1"/>
            </p:cNvGrpSpPr>
            <p:nvPr/>
          </p:nvGrpSpPr>
          <p:grpSpPr>
            <a:xfrm>
              <a:off x="0" y="0"/>
              <a:ext cx="634340" cy="1127715"/>
              <a:chOff x="0" y="0"/>
              <a:chExt cx="1270000" cy="2257778"/>
            </a:xfrm>
          </p:grpSpPr>
          <p:sp>
            <p:nvSpPr>
              <p:cNvPr id="12" name="Freeform 12"/>
              <p:cNvSpPr/>
              <p:nvPr/>
            </p:nvSpPr>
            <p:spPr>
              <a:xfrm>
                <a:off x="16351" y="0"/>
                <a:ext cx="1237228" cy="2257821"/>
              </a:xfrm>
              <a:custGeom>
                <a:avLst/>
                <a:gdLst/>
                <a:ahLst/>
                <a:cxnLst/>
                <a:rect l="l" t="t" r="r" b="b"/>
                <a:pathLst>
                  <a:path w="1237228" h="2257821">
                    <a:moveTo>
                      <a:pt x="618649" y="0"/>
                    </a:moveTo>
                    <a:cubicBezTo>
                      <a:pt x="501749" y="0"/>
                      <a:pt x="406982" y="94766"/>
                      <a:pt x="406982" y="211667"/>
                    </a:cubicBezTo>
                    <a:lnTo>
                      <a:pt x="406982" y="282222"/>
                    </a:lnTo>
                    <a:cubicBezTo>
                      <a:pt x="406982" y="399122"/>
                      <a:pt x="501749" y="493889"/>
                      <a:pt x="618649" y="493889"/>
                    </a:cubicBezTo>
                    <a:cubicBezTo>
                      <a:pt x="735549" y="493889"/>
                      <a:pt x="830316" y="399122"/>
                      <a:pt x="830316" y="282222"/>
                    </a:cubicBezTo>
                    <a:lnTo>
                      <a:pt x="830316" y="211667"/>
                    </a:lnTo>
                    <a:cubicBezTo>
                      <a:pt x="830316" y="94766"/>
                      <a:pt x="735549" y="0"/>
                      <a:pt x="618649" y="0"/>
                    </a:cubicBezTo>
                    <a:moveTo>
                      <a:pt x="399433" y="969998"/>
                    </a:moveTo>
                    <a:cubicBezTo>
                      <a:pt x="400632" y="961884"/>
                      <a:pt x="389202" y="958709"/>
                      <a:pt x="386027" y="966258"/>
                    </a:cubicBezTo>
                    <a:lnTo>
                      <a:pt x="232005" y="1325598"/>
                    </a:lnTo>
                    <a:cubicBezTo>
                      <a:pt x="209748" y="1377518"/>
                      <a:pt x="158672" y="1411161"/>
                      <a:pt x="102182" y="1411111"/>
                    </a:cubicBezTo>
                    <a:lnTo>
                      <a:pt x="37130" y="1411111"/>
                    </a:lnTo>
                    <a:cubicBezTo>
                      <a:pt x="25266" y="1411122"/>
                      <a:pt x="14190" y="1405168"/>
                      <a:pt x="7655" y="1395265"/>
                    </a:cubicBezTo>
                    <a:cubicBezTo>
                      <a:pt x="1120" y="1385363"/>
                      <a:pt x="0" y="1372839"/>
                      <a:pt x="4675" y="1361934"/>
                    </a:cubicBezTo>
                    <a:lnTo>
                      <a:pt x="195316" y="917222"/>
                    </a:lnTo>
                    <a:lnTo>
                      <a:pt x="265448" y="741821"/>
                    </a:lnTo>
                    <a:cubicBezTo>
                      <a:pt x="308318" y="634683"/>
                      <a:pt x="412094" y="564437"/>
                      <a:pt x="527491" y="564444"/>
                    </a:cubicBezTo>
                    <a:lnTo>
                      <a:pt x="709807" y="564444"/>
                    </a:lnTo>
                    <a:cubicBezTo>
                      <a:pt x="825204" y="564437"/>
                      <a:pt x="928980" y="634683"/>
                      <a:pt x="971850" y="741821"/>
                    </a:cubicBezTo>
                    <a:lnTo>
                      <a:pt x="1041982" y="917222"/>
                    </a:lnTo>
                    <a:lnTo>
                      <a:pt x="1232553" y="1361934"/>
                    </a:lnTo>
                    <a:cubicBezTo>
                      <a:pt x="1237228" y="1372839"/>
                      <a:pt x="1236108" y="1385363"/>
                      <a:pt x="1229572" y="1395265"/>
                    </a:cubicBezTo>
                    <a:cubicBezTo>
                      <a:pt x="1223037" y="1405168"/>
                      <a:pt x="1211962" y="1411122"/>
                      <a:pt x="1200097" y="1411111"/>
                    </a:cubicBezTo>
                    <a:lnTo>
                      <a:pt x="1135045" y="1411111"/>
                    </a:lnTo>
                    <a:cubicBezTo>
                      <a:pt x="1078607" y="1411105"/>
                      <a:pt x="1027601" y="1377471"/>
                      <a:pt x="1005364" y="1325598"/>
                    </a:cubicBezTo>
                    <a:lnTo>
                      <a:pt x="851341" y="966258"/>
                    </a:lnTo>
                    <a:cubicBezTo>
                      <a:pt x="848096" y="958709"/>
                      <a:pt x="836736" y="961884"/>
                      <a:pt x="837865" y="969998"/>
                    </a:cubicBezTo>
                    <a:lnTo>
                      <a:pt x="900871" y="1411111"/>
                    </a:lnTo>
                    <a:lnTo>
                      <a:pt x="968252" y="2219607"/>
                    </a:lnTo>
                    <a:cubicBezTo>
                      <a:pt x="969060" y="2229429"/>
                      <a:pt x="965723" y="2239141"/>
                      <a:pt x="959048" y="2246392"/>
                    </a:cubicBezTo>
                    <a:cubicBezTo>
                      <a:pt x="952374" y="2253643"/>
                      <a:pt x="942970" y="2257771"/>
                      <a:pt x="933115" y="2257778"/>
                    </a:cubicBezTo>
                    <a:lnTo>
                      <a:pt x="879281" y="2257778"/>
                    </a:lnTo>
                    <a:cubicBezTo>
                      <a:pt x="810300" y="2257786"/>
                      <a:pt x="751423" y="2207921"/>
                      <a:pt x="740075" y="2139879"/>
                    </a:cubicBezTo>
                    <a:lnTo>
                      <a:pt x="625705" y="1452880"/>
                    </a:lnTo>
                    <a:cubicBezTo>
                      <a:pt x="624364" y="1444978"/>
                      <a:pt x="613075" y="1444978"/>
                      <a:pt x="611735" y="1452880"/>
                    </a:cubicBezTo>
                    <a:lnTo>
                      <a:pt x="497293" y="2139879"/>
                    </a:lnTo>
                    <a:cubicBezTo>
                      <a:pt x="485942" y="2207948"/>
                      <a:pt x="427025" y="2257821"/>
                      <a:pt x="358017" y="2257778"/>
                    </a:cubicBezTo>
                    <a:lnTo>
                      <a:pt x="304183" y="2257778"/>
                    </a:lnTo>
                    <a:cubicBezTo>
                      <a:pt x="294328" y="2257771"/>
                      <a:pt x="284924" y="2253643"/>
                      <a:pt x="278250" y="2246392"/>
                    </a:cubicBezTo>
                    <a:cubicBezTo>
                      <a:pt x="271575" y="2239141"/>
                      <a:pt x="268238" y="2229429"/>
                      <a:pt x="269046" y="2219607"/>
                    </a:cubicBezTo>
                    <a:lnTo>
                      <a:pt x="336427" y="1411111"/>
                    </a:lnTo>
                    <a:lnTo>
                      <a:pt x="399433" y="969998"/>
                    </a:lnTo>
                  </a:path>
                </a:pathLst>
              </a:custGeom>
              <a:solidFill>
                <a:srgbClr val="84947F"/>
              </a:solidFill>
            </p:spPr>
            <p:txBody>
              <a:bodyPr/>
              <a:lstStyle/>
              <a:p>
                <a:endParaRPr lang="en-GB"/>
              </a:p>
            </p:txBody>
          </p:sp>
        </p:grpSp>
      </p:grpSp>
      <p:sp>
        <p:nvSpPr>
          <p:cNvPr id="13" name="TextBox 13"/>
          <p:cNvSpPr txBox="1"/>
          <p:nvPr/>
        </p:nvSpPr>
        <p:spPr>
          <a:xfrm>
            <a:off x="685800" y="481748"/>
            <a:ext cx="4757808" cy="690254"/>
          </a:xfrm>
          <a:prstGeom prst="rect">
            <a:avLst/>
          </a:prstGeom>
        </p:spPr>
        <p:txBody>
          <a:bodyPr lIns="0" tIns="0" rIns="0" bIns="0" rtlCol="0" anchor="t">
            <a:spAutoFit/>
          </a:bodyPr>
          <a:lstStyle/>
          <a:p>
            <a:pPr>
              <a:lnSpc>
                <a:spcPts val="5333"/>
              </a:lnSpc>
            </a:pPr>
            <a:r>
              <a:rPr lang="en-US" sz="5333" dirty="0">
                <a:latin typeface="Public Sans"/>
              </a:rPr>
              <a:t>The Problem</a:t>
            </a:r>
          </a:p>
        </p:txBody>
      </p:sp>
      <p:sp>
        <p:nvSpPr>
          <p:cNvPr id="14" name="TextBox 14"/>
          <p:cNvSpPr txBox="1"/>
          <p:nvPr/>
        </p:nvSpPr>
        <p:spPr>
          <a:xfrm>
            <a:off x="685800" y="1920757"/>
            <a:ext cx="6101861" cy="1850956"/>
          </a:xfrm>
          <a:prstGeom prst="rect">
            <a:avLst/>
          </a:prstGeom>
        </p:spPr>
        <p:txBody>
          <a:bodyPr wrap="square" lIns="0" tIns="0" rIns="0" bIns="0" rtlCol="0" anchor="t">
            <a:spAutoFit/>
          </a:bodyPr>
          <a:lstStyle/>
          <a:p>
            <a:pPr>
              <a:lnSpc>
                <a:spcPts val="2427"/>
              </a:lnSpc>
            </a:pPr>
            <a:r>
              <a:rPr lang="en-US" sz="2400" dirty="0">
                <a:latin typeface="Public Sans"/>
              </a:rPr>
              <a:t>Microbiologists in the UK are often unable to exploit large genomics datasets to address key questions in microbiology because they lack access to the relevant computational resources, bioinformatics tools or expertise in data analysis. </a:t>
            </a:r>
            <a:r>
              <a:rPr lang="en-US" sz="2400" dirty="0">
                <a:latin typeface="Public Sans Bold"/>
              </a:rPr>
              <a:t>Cloud computing provides these resources.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bwMode="auto">
          <a:xfrm>
            <a:off x="1981200" y="495301"/>
            <a:ext cx="8229600" cy="571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b" anchorCtr="0" compatLnSpc="1">
            <a:prstTxWarp prst="textNoShape">
              <a:avLst/>
            </a:prstTxWarp>
          </a:bodyPr>
          <a:lstStyle>
            <a:lvl1pPr algn="l" rtl="0" eaLnBrk="1" fontAlgn="base" hangingPunct="1">
              <a:spcBef>
                <a:spcPct val="0"/>
              </a:spcBef>
              <a:spcAft>
                <a:spcPct val="0"/>
              </a:spcAft>
              <a:defRPr sz="3200" kern="1200">
                <a:solidFill>
                  <a:schemeClr val="tx2"/>
                </a:solidFill>
                <a:latin typeface="+mj-lt"/>
                <a:ea typeface="ＭＳ Ｐゴシック" charset="0"/>
                <a:cs typeface="ＭＳ Ｐゴシック" charset="0"/>
              </a:defRPr>
            </a:lvl1pPr>
            <a:lvl2pPr algn="l" rtl="0" eaLnBrk="1" fontAlgn="base" hangingPunct="1">
              <a:spcBef>
                <a:spcPct val="0"/>
              </a:spcBef>
              <a:spcAft>
                <a:spcPct val="0"/>
              </a:spcAft>
              <a:defRPr sz="3200">
                <a:solidFill>
                  <a:schemeClr val="tx2"/>
                </a:solidFill>
                <a:latin typeface="Bookman Old Style" charset="0"/>
                <a:ea typeface="ＭＳ Ｐゴシック" charset="0"/>
                <a:cs typeface="ＭＳ Ｐゴシック" charset="0"/>
              </a:defRPr>
            </a:lvl2pPr>
            <a:lvl3pPr algn="l" rtl="0" eaLnBrk="1" fontAlgn="base" hangingPunct="1">
              <a:spcBef>
                <a:spcPct val="0"/>
              </a:spcBef>
              <a:spcAft>
                <a:spcPct val="0"/>
              </a:spcAft>
              <a:defRPr sz="3200">
                <a:solidFill>
                  <a:schemeClr val="tx2"/>
                </a:solidFill>
                <a:latin typeface="Bookman Old Style" charset="0"/>
                <a:ea typeface="ＭＳ Ｐゴシック" charset="0"/>
                <a:cs typeface="ＭＳ Ｐゴシック" charset="0"/>
              </a:defRPr>
            </a:lvl3pPr>
            <a:lvl4pPr algn="l" rtl="0" eaLnBrk="1" fontAlgn="base" hangingPunct="1">
              <a:spcBef>
                <a:spcPct val="0"/>
              </a:spcBef>
              <a:spcAft>
                <a:spcPct val="0"/>
              </a:spcAft>
              <a:defRPr sz="3200">
                <a:solidFill>
                  <a:schemeClr val="tx2"/>
                </a:solidFill>
                <a:latin typeface="Bookman Old Style" charset="0"/>
                <a:ea typeface="ＭＳ Ｐゴシック" charset="0"/>
                <a:cs typeface="ＭＳ Ｐゴシック" charset="0"/>
              </a:defRPr>
            </a:lvl4pPr>
            <a:lvl5pPr algn="l" rtl="0" eaLnBrk="1" fontAlgn="base" hangingPunct="1">
              <a:spcBef>
                <a:spcPct val="0"/>
              </a:spcBef>
              <a:spcAft>
                <a:spcPct val="0"/>
              </a:spcAft>
              <a:defRPr sz="3200">
                <a:solidFill>
                  <a:schemeClr val="tx2"/>
                </a:solidFill>
                <a:latin typeface="Bookman Old Style" charset="0"/>
                <a:ea typeface="ＭＳ Ｐゴシック" charset="0"/>
                <a:cs typeface="ＭＳ Ｐゴシック" charset="0"/>
              </a:defRPr>
            </a:lvl5pPr>
            <a:lvl6pPr marL="457200" algn="l" rtl="0" eaLnBrk="1" fontAlgn="base" hangingPunct="1">
              <a:spcBef>
                <a:spcPct val="0"/>
              </a:spcBef>
              <a:spcAft>
                <a:spcPct val="0"/>
              </a:spcAft>
              <a:defRPr sz="3200">
                <a:solidFill>
                  <a:schemeClr val="tx2"/>
                </a:solidFill>
                <a:latin typeface="Bookman Old Style" charset="0"/>
                <a:ea typeface="ＭＳ Ｐゴシック" charset="0"/>
                <a:cs typeface="ＭＳ Ｐゴシック" charset="0"/>
              </a:defRPr>
            </a:lvl6pPr>
            <a:lvl7pPr marL="914400" algn="l" rtl="0" eaLnBrk="1" fontAlgn="base" hangingPunct="1">
              <a:spcBef>
                <a:spcPct val="0"/>
              </a:spcBef>
              <a:spcAft>
                <a:spcPct val="0"/>
              </a:spcAft>
              <a:defRPr sz="3200">
                <a:solidFill>
                  <a:schemeClr val="tx2"/>
                </a:solidFill>
                <a:latin typeface="Bookman Old Style" charset="0"/>
                <a:ea typeface="ＭＳ Ｐゴシック" charset="0"/>
                <a:cs typeface="ＭＳ Ｐゴシック" charset="0"/>
              </a:defRPr>
            </a:lvl7pPr>
            <a:lvl8pPr marL="1371600" algn="l" rtl="0" eaLnBrk="1" fontAlgn="base" hangingPunct="1">
              <a:spcBef>
                <a:spcPct val="0"/>
              </a:spcBef>
              <a:spcAft>
                <a:spcPct val="0"/>
              </a:spcAft>
              <a:defRPr sz="3200">
                <a:solidFill>
                  <a:schemeClr val="tx2"/>
                </a:solidFill>
                <a:latin typeface="Bookman Old Style" charset="0"/>
                <a:ea typeface="ＭＳ Ｐゴシック" charset="0"/>
                <a:cs typeface="ＭＳ Ｐゴシック" charset="0"/>
              </a:defRPr>
            </a:lvl8pPr>
            <a:lvl9pPr marL="1828800" algn="l" rtl="0" eaLnBrk="1" fontAlgn="base" hangingPunct="1">
              <a:spcBef>
                <a:spcPct val="0"/>
              </a:spcBef>
              <a:spcAft>
                <a:spcPct val="0"/>
              </a:spcAft>
              <a:defRPr sz="3200">
                <a:solidFill>
                  <a:schemeClr val="tx2"/>
                </a:solidFill>
                <a:latin typeface="Bookman Old Style" charset="0"/>
                <a:ea typeface="ＭＳ Ｐゴシック" charset="0"/>
                <a:cs typeface="ＭＳ Ｐゴシック" charset="0"/>
              </a:defRPr>
            </a:lvl9pPr>
          </a:lstStyle>
          <a:p>
            <a:r>
              <a:rPr lang="en-US" sz="3600" dirty="0"/>
              <a:t>Enter the Cloud…</a:t>
            </a:r>
          </a:p>
        </p:txBody>
      </p:sp>
      <p:sp>
        <p:nvSpPr>
          <p:cNvPr id="11" name="Cloud 10"/>
          <p:cNvSpPr/>
          <p:nvPr/>
        </p:nvSpPr>
        <p:spPr>
          <a:xfrm>
            <a:off x="5656455" y="3002777"/>
            <a:ext cx="4094540" cy="3015299"/>
          </a:xfrm>
          <a:prstGeom prst="cloud">
            <a:avLst/>
          </a:prstGeom>
          <a:solidFill>
            <a:schemeClr val="accent2">
              <a:lumMod val="60000"/>
              <a:lumOff val="40000"/>
            </a:schemeClr>
          </a:solidFill>
          <a:ln>
            <a:solidFill>
              <a:schemeClr val="tx1"/>
            </a:solidFill>
          </a:ln>
          <a:effectLst>
            <a:glow rad="228600">
              <a:schemeClr val="accent2">
                <a:satMod val="175000"/>
                <a:alpha val="40000"/>
              </a:schemeClr>
            </a:glow>
            <a:outerShdw blurRad="50800" dist="43000" dir="5400000" rotWithShape="0">
              <a:srgbClr val="000000">
                <a:alpha val="40000"/>
              </a:srgbClr>
            </a:outerShdw>
          </a:effectLst>
        </p:spPr>
        <p:style>
          <a:lnRef idx="1">
            <a:schemeClr val="accent1"/>
          </a:lnRef>
          <a:fillRef idx="3">
            <a:schemeClr val="accent1"/>
          </a:fillRef>
          <a:effectRef idx="2">
            <a:schemeClr val="accent1"/>
          </a:effectRef>
          <a:fontRef idx="minor">
            <a:schemeClr val="lt1"/>
          </a:fontRef>
        </p:style>
        <p:txBody>
          <a:bodyPr lIns="91431" tIns="45715" rIns="91431" bIns="45715" spcCol="0" rtlCol="0" anchor="ctr"/>
          <a:lstStyle/>
          <a:p>
            <a:pPr algn="ctr"/>
            <a:endParaRPr lang="en-GB" sz="1400" i="1"/>
          </a:p>
        </p:txBody>
      </p:sp>
      <p:sp>
        <p:nvSpPr>
          <p:cNvPr id="2" name="Rectangle 1"/>
          <p:cNvSpPr/>
          <p:nvPr/>
        </p:nvSpPr>
        <p:spPr>
          <a:xfrm>
            <a:off x="2139837" y="1567811"/>
            <a:ext cx="3090099" cy="1296640"/>
          </a:xfrm>
          <a:prstGeom prst="rect">
            <a:avLst/>
          </a:prstGeom>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000" dirty="0"/>
              <a:t>Cloud computing is efficient</a:t>
            </a:r>
          </a:p>
          <a:p>
            <a:endParaRPr lang="en-GB" sz="1600" i="1" dirty="0"/>
          </a:p>
          <a:p>
            <a:r>
              <a:rPr lang="en-GB" sz="1600" i="1" dirty="0"/>
              <a:t>Provides value for money</a:t>
            </a:r>
          </a:p>
          <a:p>
            <a:r>
              <a:rPr lang="en-GB" sz="1600" i="1" dirty="0"/>
              <a:t>Removes hassle from end users</a:t>
            </a:r>
          </a:p>
        </p:txBody>
      </p:sp>
      <p:sp>
        <p:nvSpPr>
          <p:cNvPr id="25" name="Rectangle 24"/>
          <p:cNvSpPr/>
          <p:nvPr/>
        </p:nvSpPr>
        <p:spPr>
          <a:xfrm>
            <a:off x="2139837" y="3288619"/>
            <a:ext cx="3090099" cy="2416708"/>
          </a:xfrm>
          <a:prstGeom prst="rect">
            <a:avLst/>
          </a:prstGeom>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000" dirty="0"/>
              <a:t>Cloud computing provides a mechanism for sharing data and pipelines</a:t>
            </a:r>
          </a:p>
          <a:p>
            <a:endParaRPr lang="en-GB" sz="1600" i="1" dirty="0"/>
          </a:p>
          <a:p>
            <a:r>
              <a:rPr lang="en-GB" sz="1600" i="1" dirty="0"/>
              <a:t>Allows standardisation</a:t>
            </a:r>
          </a:p>
          <a:p>
            <a:r>
              <a:rPr lang="en-GB" sz="1600" i="1" dirty="0"/>
              <a:t>Enhances reproducibility</a:t>
            </a:r>
          </a:p>
          <a:p>
            <a:r>
              <a:rPr lang="en-GB" sz="1600" i="1" dirty="0"/>
              <a:t>Saves research time</a:t>
            </a:r>
          </a:p>
          <a:p>
            <a:r>
              <a:rPr lang="en-GB" sz="1600" i="1" dirty="0"/>
              <a:t>Makes training easier</a:t>
            </a:r>
          </a:p>
          <a:p>
            <a:endParaRPr lang="en-GB" sz="1400" dirty="0"/>
          </a:p>
        </p:txBody>
      </p:sp>
      <p:pic>
        <p:nvPicPr>
          <p:cNvPr id="28" name="Picture 27" descr="MiSeq_left_view_closed.jpg"/>
          <p:cNvPicPr>
            <a:picLocks noChangeAspect="1"/>
          </p:cNvPicPr>
          <p:nvPr/>
        </p:nvPicPr>
        <p:blipFill>
          <a:blip r:embed="rId2" cstate="print">
            <a:extLst>
              <a:ext uri="{28A0092B-C50C-407E-A947-70E740481C1C}">
                <a14:useLocalDpi xmlns:a14="http://schemas.microsoft.com/office/drawing/2010/main"/>
              </a:ext>
            </a:extLst>
          </a:blip>
          <a:srcRect/>
          <a:stretch>
            <a:fillRect/>
          </a:stretch>
        </p:blipFill>
        <p:spPr>
          <a:xfrm>
            <a:off x="7419382" y="1093132"/>
            <a:ext cx="1284431" cy="949361"/>
          </a:xfrm>
          <a:prstGeom prst="rect">
            <a:avLst/>
          </a:prstGeom>
          <a:ln>
            <a:noFill/>
          </a:ln>
          <a:effectLst>
            <a:softEdge rad="112500"/>
          </a:effectLst>
        </p:spPr>
      </p:pic>
      <p:pic>
        <p:nvPicPr>
          <p:cNvPr id="30" name="Picture 29" descr="MiSeq_left_view_closed.jpg"/>
          <p:cNvPicPr>
            <a:picLocks noChangeAspect="1"/>
          </p:cNvPicPr>
          <p:nvPr/>
        </p:nvPicPr>
        <p:blipFill>
          <a:blip r:embed="rId2" cstate="print">
            <a:extLst>
              <a:ext uri="{28A0092B-C50C-407E-A947-70E740481C1C}">
                <a14:useLocalDpi xmlns:a14="http://schemas.microsoft.com/office/drawing/2010/main"/>
              </a:ext>
            </a:extLst>
          </a:blip>
          <a:srcRect/>
          <a:stretch>
            <a:fillRect/>
          </a:stretch>
        </p:blipFill>
        <p:spPr>
          <a:xfrm>
            <a:off x="5846766" y="1199484"/>
            <a:ext cx="1284431" cy="949361"/>
          </a:xfrm>
          <a:prstGeom prst="rect">
            <a:avLst/>
          </a:prstGeom>
          <a:ln>
            <a:noFill/>
          </a:ln>
          <a:effectLst>
            <a:softEdge rad="112500"/>
          </a:effectLst>
        </p:spPr>
      </p:pic>
      <p:pic>
        <p:nvPicPr>
          <p:cNvPr id="31" name="Picture 30" descr="MiSeq_left_view_closed.jpg"/>
          <p:cNvPicPr>
            <a:picLocks noChangeAspect="1"/>
          </p:cNvPicPr>
          <p:nvPr/>
        </p:nvPicPr>
        <p:blipFill>
          <a:blip r:embed="rId2" cstate="print">
            <a:extLst>
              <a:ext uri="{28A0092B-C50C-407E-A947-70E740481C1C}">
                <a14:useLocalDpi xmlns:a14="http://schemas.microsoft.com/office/drawing/2010/main"/>
              </a:ext>
            </a:extLst>
          </a:blip>
          <a:srcRect/>
          <a:stretch>
            <a:fillRect/>
          </a:stretch>
        </p:blipFill>
        <p:spPr>
          <a:xfrm>
            <a:off x="9108779" y="1282838"/>
            <a:ext cx="1284431" cy="949361"/>
          </a:xfrm>
          <a:prstGeom prst="rect">
            <a:avLst/>
          </a:prstGeom>
          <a:ln>
            <a:noFill/>
          </a:ln>
          <a:effectLst>
            <a:softEdge rad="112500"/>
          </a:effectLst>
        </p:spPr>
      </p:pic>
      <p:cxnSp>
        <p:nvCxnSpPr>
          <p:cNvPr id="32" name="Straight Arrow Connector 31"/>
          <p:cNvCxnSpPr/>
          <p:nvPr/>
        </p:nvCxnSpPr>
        <p:spPr>
          <a:xfrm>
            <a:off x="6642178" y="2148844"/>
            <a:ext cx="369645" cy="95022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a:stCxn id="28" idx="2"/>
          </p:cNvCxnSpPr>
          <p:nvPr/>
        </p:nvCxnSpPr>
        <p:spPr>
          <a:xfrm flipH="1">
            <a:off x="7894962" y="2042491"/>
            <a:ext cx="166636" cy="96028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p:nvPr/>
        </p:nvCxnSpPr>
        <p:spPr>
          <a:xfrm flipH="1">
            <a:off x="8865193" y="2232199"/>
            <a:ext cx="487171" cy="63225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42" name="Picture 41"/>
          <p:cNvPicPr>
            <a:picLocks noChangeAspect="1"/>
          </p:cNvPicPr>
          <p:nvPr/>
        </p:nvPicPr>
        <p:blipFill rotWithShape="1">
          <a:blip r:embed="rId3" cstate="print">
            <a:extLst>
              <a:ext uri="{28A0092B-C50C-407E-A947-70E740481C1C}">
                <a14:useLocalDpi xmlns:a14="http://schemas.microsoft.com/office/drawing/2010/main"/>
              </a:ext>
            </a:extLst>
          </a:blip>
          <a:srcRect l="35519" t="10574" r="37740" b="75008"/>
          <a:stretch/>
        </p:blipFill>
        <p:spPr>
          <a:xfrm>
            <a:off x="6353721" y="4038278"/>
            <a:ext cx="2445127" cy="723505"/>
          </a:xfrm>
          <a:prstGeom prst="rect">
            <a:avLst/>
          </a:prstGeom>
        </p:spPr>
      </p:pic>
    </p:spTree>
    <p:extLst>
      <p:ext uri="{BB962C8B-B14F-4D97-AF65-F5344CB8AC3E}">
        <p14:creationId xmlns:p14="http://schemas.microsoft.com/office/powerpoint/2010/main" val="3290245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4358741" y="4322670"/>
            <a:ext cx="2582821" cy="954107"/>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endParaRPr lang="en-GB" sz="1400" dirty="0"/>
          </a:p>
          <a:p>
            <a:endParaRPr lang="en-GB" sz="1400" dirty="0"/>
          </a:p>
          <a:p>
            <a:pPr algn="ctr"/>
            <a:endParaRPr lang="en-GB" sz="1400" dirty="0"/>
          </a:p>
          <a:p>
            <a:pPr algn="ctr"/>
            <a:r>
              <a:rPr lang="en-GB" sz="1400" dirty="0"/>
              <a:t>One of the servers</a:t>
            </a:r>
          </a:p>
        </p:txBody>
      </p:sp>
      <p:sp>
        <p:nvSpPr>
          <p:cNvPr id="6" name="TextBox 5"/>
          <p:cNvSpPr txBox="1"/>
          <p:nvPr/>
        </p:nvSpPr>
        <p:spPr>
          <a:xfrm>
            <a:off x="1685470" y="1880433"/>
            <a:ext cx="2089412" cy="3108543"/>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GB" sz="1400" dirty="0"/>
              <a:t>A Datacentre</a:t>
            </a:r>
          </a:p>
          <a:p>
            <a:endParaRPr lang="en-GB" sz="1400" dirty="0"/>
          </a:p>
          <a:p>
            <a:endParaRPr lang="en-GB" sz="1400" dirty="0"/>
          </a:p>
          <a:p>
            <a:endParaRPr lang="en-GB" sz="1400" dirty="0"/>
          </a:p>
          <a:p>
            <a:endParaRPr lang="en-GB" sz="1400" dirty="0"/>
          </a:p>
          <a:p>
            <a:endParaRPr lang="en-GB" sz="1400" dirty="0"/>
          </a:p>
          <a:p>
            <a:endParaRPr lang="en-GB" sz="1400" dirty="0"/>
          </a:p>
          <a:p>
            <a:endParaRPr lang="en-GB" sz="1400" dirty="0"/>
          </a:p>
          <a:p>
            <a:endParaRPr lang="en-GB" sz="1400" dirty="0"/>
          </a:p>
          <a:p>
            <a:endParaRPr lang="en-GB" sz="1400" dirty="0"/>
          </a:p>
          <a:p>
            <a:endParaRPr lang="en-GB" sz="1400" dirty="0"/>
          </a:p>
          <a:p>
            <a:endParaRPr lang="en-GB" sz="1400" dirty="0"/>
          </a:p>
          <a:p>
            <a:pPr algn="ctr"/>
            <a:r>
              <a:rPr lang="en-US" sz="1400" dirty="0"/>
              <a:t>W</a:t>
            </a:r>
            <a:r>
              <a:rPr lang="en-GB" sz="1400" dirty="0" err="1"/>
              <a:t>ith</a:t>
            </a:r>
            <a:r>
              <a:rPr lang="en-GB" sz="1400" dirty="0"/>
              <a:t> many servers</a:t>
            </a:r>
          </a:p>
          <a:p>
            <a:pPr algn="ctr"/>
            <a:r>
              <a:rPr lang="en-US" sz="1400" dirty="0"/>
              <a:t>a</a:t>
            </a:r>
            <a:r>
              <a:rPr lang="en-GB" sz="1400" dirty="0" err="1"/>
              <a:t>nd</a:t>
            </a:r>
            <a:r>
              <a:rPr lang="en-GB" sz="1400" dirty="0"/>
              <a:t> much storage</a:t>
            </a:r>
          </a:p>
        </p:txBody>
      </p:sp>
      <p:sp>
        <p:nvSpPr>
          <p:cNvPr id="2" name="Title 1"/>
          <p:cNvSpPr>
            <a:spLocks noGrp="1"/>
          </p:cNvSpPr>
          <p:nvPr>
            <p:ph type="title"/>
          </p:nvPr>
        </p:nvSpPr>
        <p:spPr/>
        <p:txBody>
          <a:bodyPr/>
          <a:lstStyle/>
          <a:p>
            <a:r>
              <a:rPr lang="en-GB" dirty="0"/>
              <a:t>How does the Cloud work?</a:t>
            </a:r>
          </a:p>
        </p:txBody>
      </p:sp>
      <p:sp>
        <p:nvSpPr>
          <p:cNvPr id="7" name="TextBox 6"/>
          <p:cNvSpPr txBox="1"/>
          <p:nvPr/>
        </p:nvSpPr>
        <p:spPr>
          <a:xfrm>
            <a:off x="8810246" y="1271243"/>
            <a:ext cx="1417951" cy="138499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GB" sz="1400" dirty="0"/>
              <a:t>A user</a:t>
            </a:r>
          </a:p>
          <a:p>
            <a:pPr algn="ctr"/>
            <a:endParaRPr lang="en-GB" sz="1400" dirty="0"/>
          </a:p>
          <a:p>
            <a:pPr algn="ctr"/>
            <a:endParaRPr lang="en-GB" sz="1400" dirty="0"/>
          </a:p>
          <a:p>
            <a:pPr algn="ctr"/>
            <a:endParaRPr lang="en-GB" sz="1400" dirty="0"/>
          </a:p>
          <a:p>
            <a:pPr algn="ctr"/>
            <a:endParaRPr lang="en-GB" sz="1400" dirty="0"/>
          </a:p>
          <a:p>
            <a:pPr algn="ctr"/>
            <a:endParaRPr lang="en-GB" sz="1400" dirty="0"/>
          </a:p>
        </p:txBody>
      </p:sp>
      <p:pic>
        <p:nvPicPr>
          <p:cNvPr id="8" name="Picture 7"/>
          <p:cNvPicPr>
            <a:picLocks noChangeAspect="1"/>
          </p:cNvPicPr>
          <p:nvPr/>
        </p:nvPicPr>
        <p:blipFill>
          <a:blip r:embed="rId3"/>
          <a:stretch>
            <a:fillRect/>
          </a:stretch>
        </p:blipFill>
        <p:spPr>
          <a:xfrm>
            <a:off x="8879830" y="1509779"/>
            <a:ext cx="1244545" cy="1147056"/>
          </a:xfrm>
          <a:prstGeom prst="rect">
            <a:avLst/>
          </a:prstGeom>
        </p:spPr>
      </p:pic>
      <p:pic>
        <p:nvPicPr>
          <p:cNvPr id="9" name="Picture 8"/>
          <p:cNvPicPr>
            <a:picLocks noChangeAspect="1"/>
          </p:cNvPicPr>
          <p:nvPr/>
        </p:nvPicPr>
        <p:blipFill rotWithShape="1">
          <a:blip r:embed="rId4"/>
          <a:srcRect b="68721"/>
          <a:stretch/>
        </p:blipFill>
        <p:spPr>
          <a:xfrm>
            <a:off x="4356169" y="4188033"/>
            <a:ext cx="2549151" cy="812535"/>
          </a:xfrm>
          <a:prstGeom prst="rect">
            <a:avLst/>
          </a:prstGeom>
        </p:spPr>
      </p:pic>
      <p:sp>
        <p:nvSpPr>
          <p:cNvPr id="12" name="Rectangle 11"/>
          <p:cNvSpPr/>
          <p:nvPr/>
        </p:nvSpPr>
        <p:spPr>
          <a:xfrm>
            <a:off x="4358741" y="3004735"/>
            <a:ext cx="525345" cy="814531"/>
          </a:xfrm>
          <a:prstGeom prst="rect">
            <a:avLst/>
          </a:prstGeom>
          <a:solidFill>
            <a:schemeClr val="tx2">
              <a:alpha val="49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a:p>
        </p:txBody>
      </p:sp>
      <p:sp>
        <p:nvSpPr>
          <p:cNvPr id="13" name="TextBox 12"/>
          <p:cNvSpPr txBox="1"/>
          <p:nvPr/>
        </p:nvSpPr>
        <p:spPr>
          <a:xfrm>
            <a:off x="4008247" y="1208942"/>
            <a:ext cx="3542005" cy="1169551"/>
          </a:xfrm>
          <a:prstGeom prst="rect">
            <a:avLst/>
          </a:prstGeom>
          <a:noFill/>
        </p:spPr>
        <p:txBody>
          <a:bodyPr wrap="none" rtlCol="0">
            <a:spAutoFit/>
          </a:bodyPr>
          <a:lstStyle/>
          <a:p>
            <a:r>
              <a:rPr lang="en-GB" sz="1400" dirty="0"/>
              <a:t>A user wants a server</a:t>
            </a:r>
          </a:p>
          <a:p>
            <a:r>
              <a:rPr lang="en-GB" sz="1400" dirty="0"/>
              <a:t>The system spins up a virtual notebook server </a:t>
            </a:r>
          </a:p>
          <a:p>
            <a:r>
              <a:rPr lang="en-GB" sz="1400" i="1" dirty="0"/>
              <a:t>a self contained ‘module’ containing</a:t>
            </a:r>
          </a:p>
          <a:p>
            <a:r>
              <a:rPr lang="en-US" sz="1400" i="1" dirty="0"/>
              <a:t>o</a:t>
            </a:r>
            <a:r>
              <a:rPr lang="en-GB" sz="1400" i="1" dirty="0" err="1"/>
              <a:t>perating</a:t>
            </a:r>
            <a:r>
              <a:rPr lang="en-GB" sz="1400" i="1" dirty="0"/>
              <a:t> system and software</a:t>
            </a:r>
          </a:p>
          <a:p>
            <a:r>
              <a:rPr lang="en-US" sz="1400" dirty="0"/>
              <a:t>A</a:t>
            </a:r>
            <a:r>
              <a:rPr lang="en-GB" sz="1400" dirty="0" err="1"/>
              <a:t>nd</a:t>
            </a:r>
            <a:r>
              <a:rPr lang="en-GB" sz="1400" dirty="0"/>
              <a:t> slots it onto one of the servers</a:t>
            </a:r>
          </a:p>
        </p:txBody>
      </p:sp>
      <p:sp>
        <p:nvSpPr>
          <p:cNvPr id="15" name="Rectangle 14"/>
          <p:cNvSpPr/>
          <p:nvPr/>
        </p:nvSpPr>
        <p:spPr>
          <a:xfrm>
            <a:off x="4884086" y="3004735"/>
            <a:ext cx="1389141" cy="814531"/>
          </a:xfrm>
          <a:prstGeom prst="rect">
            <a:avLst/>
          </a:prstGeom>
          <a:solidFill>
            <a:schemeClr val="tx2">
              <a:alpha val="49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a:p>
        </p:txBody>
      </p:sp>
      <p:sp>
        <p:nvSpPr>
          <p:cNvPr id="16" name="Rectangle 15"/>
          <p:cNvSpPr/>
          <p:nvPr/>
        </p:nvSpPr>
        <p:spPr>
          <a:xfrm>
            <a:off x="6273228" y="3004735"/>
            <a:ext cx="525345" cy="814531"/>
          </a:xfrm>
          <a:prstGeom prst="rect">
            <a:avLst/>
          </a:prstGeom>
          <a:solidFill>
            <a:schemeClr val="tx2">
              <a:alpha val="49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a:p>
        </p:txBody>
      </p:sp>
      <p:sp>
        <p:nvSpPr>
          <p:cNvPr id="17" name="TextBox 16"/>
          <p:cNvSpPr txBox="1"/>
          <p:nvPr/>
        </p:nvSpPr>
        <p:spPr>
          <a:xfrm>
            <a:off x="8792850" y="3193368"/>
            <a:ext cx="1417951" cy="138499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GB" sz="1400" dirty="0"/>
              <a:t>A user</a:t>
            </a:r>
          </a:p>
          <a:p>
            <a:pPr algn="ctr"/>
            <a:endParaRPr lang="en-GB" sz="1400" dirty="0"/>
          </a:p>
          <a:p>
            <a:pPr algn="ctr"/>
            <a:endParaRPr lang="en-GB" sz="1400" dirty="0"/>
          </a:p>
          <a:p>
            <a:pPr algn="ctr"/>
            <a:endParaRPr lang="en-GB" sz="1400" dirty="0"/>
          </a:p>
          <a:p>
            <a:pPr algn="ctr"/>
            <a:endParaRPr lang="en-GB" sz="1400" dirty="0"/>
          </a:p>
          <a:p>
            <a:pPr algn="ctr"/>
            <a:endParaRPr lang="en-GB" sz="1400" dirty="0"/>
          </a:p>
        </p:txBody>
      </p:sp>
      <p:pic>
        <p:nvPicPr>
          <p:cNvPr id="18" name="Picture 17"/>
          <p:cNvPicPr>
            <a:picLocks noChangeAspect="1"/>
          </p:cNvPicPr>
          <p:nvPr/>
        </p:nvPicPr>
        <p:blipFill>
          <a:blip r:embed="rId3"/>
          <a:stretch>
            <a:fillRect/>
          </a:stretch>
        </p:blipFill>
        <p:spPr>
          <a:xfrm>
            <a:off x="8862434" y="3431905"/>
            <a:ext cx="1244545" cy="1147056"/>
          </a:xfrm>
          <a:prstGeom prst="rect">
            <a:avLst/>
          </a:prstGeom>
        </p:spPr>
      </p:pic>
      <p:sp>
        <p:nvSpPr>
          <p:cNvPr id="19" name="TextBox 18"/>
          <p:cNvSpPr txBox="1"/>
          <p:nvPr/>
        </p:nvSpPr>
        <p:spPr>
          <a:xfrm>
            <a:off x="8776009" y="5045691"/>
            <a:ext cx="1417951" cy="138499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GB" sz="1400" dirty="0"/>
              <a:t>A user</a:t>
            </a:r>
          </a:p>
          <a:p>
            <a:pPr algn="ctr"/>
            <a:endParaRPr lang="en-GB" sz="1400" dirty="0"/>
          </a:p>
          <a:p>
            <a:pPr algn="ctr"/>
            <a:endParaRPr lang="en-GB" sz="1400" dirty="0"/>
          </a:p>
          <a:p>
            <a:pPr algn="ctr"/>
            <a:endParaRPr lang="en-GB" sz="1400" dirty="0"/>
          </a:p>
          <a:p>
            <a:pPr algn="ctr"/>
            <a:endParaRPr lang="en-GB" sz="1400" dirty="0"/>
          </a:p>
          <a:p>
            <a:pPr algn="ctr"/>
            <a:endParaRPr lang="en-GB" sz="1400" dirty="0"/>
          </a:p>
        </p:txBody>
      </p:sp>
      <p:pic>
        <p:nvPicPr>
          <p:cNvPr id="20" name="Picture 19"/>
          <p:cNvPicPr>
            <a:picLocks noChangeAspect="1"/>
          </p:cNvPicPr>
          <p:nvPr/>
        </p:nvPicPr>
        <p:blipFill>
          <a:blip r:embed="rId3"/>
          <a:stretch>
            <a:fillRect/>
          </a:stretch>
        </p:blipFill>
        <p:spPr>
          <a:xfrm>
            <a:off x="8845593" y="5284228"/>
            <a:ext cx="1244545" cy="1147056"/>
          </a:xfrm>
          <a:prstGeom prst="rect">
            <a:avLst/>
          </a:prstGeom>
        </p:spPr>
      </p:pic>
      <p:cxnSp>
        <p:nvCxnSpPr>
          <p:cNvPr id="22" name="Straight Arrow Connector 21"/>
          <p:cNvCxnSpPr/>
          <p:nvPr/>
        </p:nvCxnSpPr>
        <p:spPr>
          <a:xfrm flipH="1">
            <a:off x="4707547" y="2127746"/>
            <a:ext cx="4154887" cy="224783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flipH="1">
            <a:off x="5604485" y="4049873"/>
            <a:ext cx="3152123" cy="32571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a:stCxn id="19" idx="1"/>
          </p:cNvCxnSpPr>
          <p:nvPr/>
        </p:nvCxnSpPr>
        <p:spPr>
          <a:xfrm flipH="1" flipV="1">
            <a:off x="6603760" y="4789168"/>
            <a:ext cx="2172249" cy="94902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9" name="TextBox 28"/>
          <p:cNvSpPr txBox="1"/>
          <p:nvPr/>
        </p:nvSpPr>
        <p:spPr>
          <a:xfrm>
            <a:off x="4002019" y="5416754"/>
            <a:ext cx="4005004" cy="738664"/>
          </a:xfrm>
          <a:prstGeom prst="rect">
            <a:avLst/>
          </a:prstGeom>
          <a:noFill/>
        </p:spPr>
        <p:txBody>
          <a:bodyPr wrap="square" rtlCol="0">
            <a:spAutoFit/>
          </a:bodyPr>
          <a:lstStyle/>
          <a:p>
            <a:r>
              <a:rPr lang="en-GB" sz="1400" dirty="0"/>
              <a:t>Other users also want systems</a:t>
            </a:r>
          </a:p>
          <a:p>
            <a:r>
              <a:rPr lang="en-GB" sz="1400" dirty="0"/>
              <a:t>The Cloud OS will load those up too</a:t>
            </a:r>
          </a:p>
          <a:p>
            <a:r>
              <a:rPr lang="en-GB" sz="1400" dirty="0"/>
              <a:t>Sharing a large server between users</a:t>
            </a:r>
          </a:p>
        </p:txBody>
      </p:sp>
      <p:pic>
        <p:nvPicPr>
          <p:cNvPr id="25" name="Picture 24"/>
          <p:cNvPicPr/>
          <p:nvPr/>
        </p:nvPicPr>
        <p:blipFill>
          <a:blip r:embed="rId5" cstate="print">
            <a:extLst>
              <a:ext uri="{28A0092B-C50C-407E-A947-70E740481C1C}">
                <a14:useLocalDpi xmlns:a14="http://schemas.microsoft.com/office/drawing/2010/main"/>
              </a:ext>
            </a:extLst>
          </a:blip>
          <a:srcRect/>
          <a:stretch>
            <a:fillRect/>
          </a:stretch>
        </p:blipFill>
        <p:spPr bwMode="auto">
          <a:xfrm>
            <a:off x="1768016" y="2387775"/>
            <a:ext cx="1877883" cy="2612792"/>
          </a:xfrm>
          <a:prstGeom prst="rect">
            <a:avLst/>
          </a:prstGeom>
          <a:ln w="3175" cap="sq" cmpd="sng">
            <a:solidFill>
              <a:srgbClr val="000000"/>
            </a:solidFill>
            <a:miter lim="800000"/>
          </a:ln>
          <a:effectLst>
            <a:outerShdw blurRad="57150" dist="50800" dir="2700000" algn="tl" rotWithShape="0">
              <a:srgbClr val="000000">
                <a:alpha val="40000"/>
              </a:srgbClr>
            </a:outerShdw>
          </a:effectLst>
        </p:spPr>
      </p:pic>
      <p:cxnSp>
        <p:nvCxnSpPr>
          <p:cNvPr id="31" name="Straight Arrow Connector 30"/>
          <p:cNvCxnSpPr>
            <a:cxnSpLocks/>
            <a:endCxn id="10" idx="1"/>
          </p:cNvCxnSpPr>
          <p:nvPr/>
        </p:nvCxnSpPr>
        <p:spPr>
          <a:xfrm>
            <a:off x="2945716" y="4410890"/>
            <a:ext cx="1413025" cy="388834"/>
          </a:xfrm>
          <a:prstGeom prst="straightConnector1">
            <a:avLst/>
          </a:prstGeom>
          <a:ln w="63500">
            <a:solidFill>
              <a:schemeClr val="tx1"/>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63004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500"/>
                                        <p:tgtEl>
                                          <p:spTgt spid="10"/>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childTnLst>
                          </p:cTn>
                        </p:par>
                        <p:par>
                          <p:cTn id="20" fill="hold">
                            <p:stCondLst>
                              <p:cond delay="500"/>
                            </p:stCondLst>
                            <p:childTnLst>
                              <p:par>
                                <p:cTn id="21" presetID="10" presetClass="entr" presetSubtype="0" fill="hold" grpId="0" nodeType="afterEffect">
                                  <p:stCondLst>
                                    <p:cond delay="200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par>
                                <p:cTn id="24" presetID="10" presetClass="entr" presetSubtype="0" fill="hold" nodeType="withEffect">
                                  <p:stCondLst>
                                    <p:cond delay="200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500"/>
                                        <p:tgtEl>
                                          <p:spTgt spid="8"/>
                                        </p:tgtEl>
                                      </p:cBhvr>
                                    </p:animEffect>
                                  </p:childTnLst>
                                </p:cTn>
                              </p:par>
                            </p:childTnLst>
                          </p:cTn>
                        </p:par>
                        <p:par>
                          <p:cTn id="27" fill="hold">
                            <p:stCondLst>
                              <p:cond delay="3000"/>
                            </p:stCondLst>
                            <p:childTnLst>
                              <p:par>
                                <p:cTn id="28" presetID="10" presetClass="entr" presetSubtype="0" fill="hold" grpId="0" nodeType="afterEffect">
                                  <p:stCondLst>
                                    <p:cond delay="2000"/>
                                  </p:stCondLst>
                                  <p:childTnLst>
                                    <p:set>
                                      <p:cBhvr>
                                        <p:cTn id="29" dur="1" fill="hold">
                                          <p:stCondLst>
                                            <p:cond delay="0"/>
                                          </p:stCondLst>
                                        </p:cTn>
                                        <p:tgtEl>
                                          <p:spTgt spid="12"/>
                                        </p:tgtEl>
                                        <p:attrNameLst>
                                          <p:attrName>style.visibility</p:attrName>
                                        </p:attrNameLst>
                                      </p:cBhvr>
                                      <p:to>
                                        <p:strVal val="visible"/>
                                      </p:to>
                                    </p:set>
                                    <p:animEffect transition="in" filter="fade">
                                      <p:cBhvr>
                                        <p:cTn id="30" dur="500"/>
                                        <p:tgtEl>
                                          <p:spTgt spid="12"/>
                                        </p:tgtEl>
                                      </p:cBhvr>
                                    </p:animEffect>
                                  </p:childTnLst>
                                </p:cTn>
                              </p:par>
                            </p:childTnLst>
                          </p:cTn>
                        </p:par>
                        <p:par>
                          <p:cTn id="31" fill="hold">
                            <p:stCondLst>
                              <p:cond delay="5500"/>
                            </p:stCondLst>
                            <p:childTnLst>
                              <p:par>
                                <p:cTn id="32" presetID="0" presetClass="path" presetSubtype="0" accel="50000" decel="50000" fill="hold" grpId="1" nodeType="afterEffect">
                                  <p:stCondLst>
                                    <p:cond delay="2000"/>
                                  </p:stCondLst>
                                  <p:childTnLst>
                                    <p:animMotion origin="layout" path="M 0 0 L 0.00382 0.17002 " pathEditMode="relative" ptsTypes="AA">
                                      <p:cBhvr>
                                        <p:cTn id="33" dur="2000" fill="hold"/>
                                        <p:tgtEl>
                                          <p:spTgt spid="12"/>
                                        </p:tgtEl>
                                        <p:attrNameLst>
                                          <p:attrName>ppt_x</p:attrName>
                                          <p:attrName>ppt_y</p:attrName>
                                        </p:attrNameLst>
                                      </p:cBhvr>
                                    </p:animMotion>
                                  </p:childTnLst>
                                </p:cTn>
                              </p:par>
                            </p:childTnLst>
                          </p:cTn>
                        </p:par>
                        <p:par>
                          <p:cTn id="34" fill="hold">
                            <p:stCondLst>
                              <p:cond delay="9500"/>
                            </p:stCondLst>
                            <p:childTnLst>
                              <p:par>
                                <p:cTn id="35" presetID="10" presetClass="entr" presetSubtype="0" fill="hold" nodeType="afterEffect">
                                  <p:stCondLst>
                                    <p:cond delay="0"/>
                                  </p:stCondLst>
                                  <p:childTnLst>
                                    <p:set>
                                      <p:cBhvr>
                                        <p:cTn id="36" dur="1" fill="hold">
                                          <p:stCondLst>
                                            <p:cond delay="0"/>
                                          </p:stCondLst>
                                        </p:cTn>
                                        <p:tgtEl>
                                          <p:spTgt spid="22"/>
                                        </p:tgtEl>
                                        <p:attrNameLst>
                                          <p:attrName>style.visibility</p:attrName>
                                        </p:attrNameLst>
                                      </p:cBhvr>
                                      <p:to>
                                        <p:strVal val="visible"/>
                                      </p:to>
                                    </p:set>
                                    <p:animEffect transition="in" filter="fade">
                                      <p:cBhvr>
                                        <p:cTn id="37" dur="500"/>
                                        <p:tgtEl>
                                          <p:spTgt spid="22"/>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9"/>
                                        </p:tgtEl>
                                        <p:attrNameLst>
                                          <p:attrName>style.visibility</p:attrName>
                                        </p:attrNameLst>
                                      </p:cBhvr>
                                      <p:to>
                                        <p:strVal val="visible"/>
                                      </p:to>
                                    </p:set>
                                    <p:animEffect transition="in" filter="fade">
                                      <p:cBhvr>
                                        <p:cTn id="42" dur="500"/>
                                        <p:tgtEl>
                                          <p:spTgt spid="29"/>
                                        </p:tgtEl>
                                      </p:cBhvr>
                                    </p:animEffect>
                                  </p:childTnLst>
                                </p:cTn>
                              </p:par>
                            </p:childTnLst>
                          </p:cTn>
                        </p:par>
                        <p:par>
                          <p:cTn id="43" fill="hold">
                            <p:stCondLst>
                              <p:cond delay="500"/>
                            </p:stCondLst>
                            <p:childTnLst>
                              <p:par>
                                <p:cTn id="44" presetID="10" presetClass="entr" presetSubtype="0" fill="hold" grpId="0" nodeType="afterEffect">
                                  <p:stCondLst>
                                    <p:cond delay="1000"/>
                                  </p:stCondLst>
                                  <p:childTnLst>
                                    <p:set>
                                      <p:cBhvr>
                                        <p:cTn id="45" dur="1" fill="hold">
                                          <p:stCondLst>
                                            <p:cond delay="0"/>
                                          </p:stCondLst>
                                        </p:cTn>
                                        <p:tgtEl>
                                          <p:spTgt spid="17"/>
                                        </p:tgtEl>
                                        <p:attrNameLst>
                                          <p:attrName>style.visibility</p:attrName>
                                        </p:attrNameLst>
                                      </p:cBhvr>
                                      <p:to>
                                        <p:strVal val="visible"/>
                                      </p:to>
                                    </p:set>
                                    <p:animEffect transition="in" filter="fade">
                                      <p:cBhvr>
                                        <p:cTn id="46" dur="500"/>
                                        <p:tgtEl>
                                          <p:spTgt spid="17"/>
                                        </p:tgtEl>
                                      </p:cBhvr>
                                    </p:animEffect>
                                  </p:childTnLst>
                                </p:cTn>
                              </p:par>
                              <p:par>
                                <p:cTn id="47" presetID="10" presetClass="entr" presetSubtype="0" fill="hold" nodeType="withEffect">
                                  <p:stCondLst>
                                    <p:cond delay="0"/>
                                  </p:stCondLst>
                                  <p:childTnLst>
                                    <p:set>
                                      <p:cBhvr>
                                        <p:cTn id="48" dur="1" fill="hold">
                                          <p:stCondLst>
                                            <p:cond delay="0"/>
                                          </p:stCondLst>
                                        </p:cTn>
                                        <p:tgtEl>
                                          <p:spTgt spid="18"/>
                                        </p:tgtEl>
                                        <p:attrNameLst>
                                          <p:attrName>style.visibility</p:attrName>
                                        </p:attrNameLst>
                                      </p:cBhvr>
                                      <p:to>
                                        <p:strVal val="visible"/>
                                      </p:to>
                                    </p:set>
                                    <p:animEffect transition="in" filter="fade">
                                      <p:cBhvr>
                                        <p:cTn id="49" dur="500"/>
                                        <p:tgtEl>
                                          <p:spTgt spid="18"/>
                                        </p:tgtEl>
                                      </p:cBhvr>
                                    </p:animEffect>
                                  </p:childTnLst>
                                </p:cTn>
                              </p:par>
                            </p:childTnLst>
                          </p:cTn>
                        </p:par>
                        <p:par>
                          <p:cTn id="50" fill="hold">
                            <p:stCondLst>
                              <p:cond delay="2000"/>
                            </p:stCondLst>
                            <p:childTnLst>
                              <p:par>
                                <p:cTn id="51" presetID="10" presetClass="entr" presetSubtype="0" fill="hold" grpId="0" nodeType="afterEffect">
                                  <p:stCondLst>
                                    <p:cond delay="1000"/>
                                  </p:stCondLst>
                                  <p:childTnLst>
                                    <p:set>
                                      <p:cBhvr>
                                        <p:cTn id="52" dur="1" fill="hold">
                                          <p:stCondLst>
                                            <p:cond delay="0"/>
                                          </p:stCondLst>
                                        </p:cTn>
                                        <p:tgtEl>
                                          <p:spTgt spid="15"/>
                                        </p:tgtEl>
                                        <p:attrNameLst>
                                          <p:attrName>style.visibility</p:attrName>
                                        </p:attrNameLst>
                                      </p:cBhvr>
                                      <p:to>
                                        <p:strVal val="visible"/>
                                      </p:to>
                                    </p:set>
                                    <p:animEffect transition="in" filter="fade">
                                      <p:cBhvr>
                                        <p:cTn id="53" dur="500"/>
                                        <p:tgtEl>
                                          <p:spTgt spid="15"/>
                                        </p:tgtEl>
                                      </p:cBhvr>
                                    </p:animEffect>
                                  </p:childTnLst>
                                </p:cTn>
                              </p:par>
                            </p:childTnLst>
                          </p:cTn>
                        </p:par>
                        <p:par>
                          <p:cTn id="54" fill="hold">
                            <p:stCondLst>
                              <p:cond delay="3500"/>
                            </p:stCondLst>
                            <p:childTnLst>
                              <p:par>
                                <p:cTn id="55" presetID="0" presetClass="path" presetSubtype="0" accel="50000" decel="50000" fill="hold" grpId="1" nodeType="afterEffect">
                                  <p:stCondLst>
                                    <p:cond delay="1000"/>
                                  </p:stCondLst>
                                  <p:childTnLst>
                                    <p:animMotion origin="layout" path="M 0 0 L 0.00382 0.17002 " pathEditMode="relative" ptsTypes="AA">
                                      <p:cBhvr>
                                        <p:cTn id="56" dur="2000" fill="hold"/>
                                        <p:tgtEl>
                                          <p:spTgt spid="15"/>
                                        </p:tgtEl>
                                        <p:attrNameLst>
                                          <p:attrName>ppt_x</p:attrName>
                                          <p:attrName>ppt_y</p:attrName>
                                        </p:attrNameLst>
                                      </p:cBhvr>
                                    </p:animMotion>
                                  </p:childTnLst>
                                </p:cTn>
                              </p:par>
                            </p:childTnLst>
                          </p:cTn>
                        </p:par>
                        <p:par>
                          <p:cTn id="57" fill="hold">
                            <p:stCondLst>
                              <p:cond delay="6500"/>
                            </p:stCondLst>
                            <p:childTnLst>
                              <p:par>
                                <p:cTn id="58" presetID="10" presetClass="entr" presetSubtype="0" fill="hold" nodeType="afterEffect">
                                  <p:stCondLst>
                                    <p:cond delay="0"/>
                                  </p:stCondLst>
                                  <p:childTnLst>
                                    <p:set>
                                      <p:cBhvr>
                                        <p:cTn id="59" dur="1" fill="hold">
                                          <p:stCondLst>
                                            <p:cond delay="0"/>
                                          </p:stCondLst>
                                        </p:cTn>
                                        <p:tgtEl>
                                          <p:spTgt spid="23"/>
                                        </p:tgtEl>
                                        <p:attrNameLst>
                                          <p:attrName>style.visibility</p:attrName>
                                        </p:attrNameLst>
                                      </p:cBhvr>
                                      <p:to>
                                        <p:strVal val="visible"/>
                                      </p:to>
                                    </p:set>
                                    <p:animEffect transition="in" filter="fade">
                                      <p:cBhvr>
                                        <p:cTn id="60" dur="500"/>
                                        <p:tgtEl>
                                          <p:spTgt spid="23"/>
                                        </p:tgtEl>
                                      </p:cBhvr>
                                    </p:animEffect>
                                  </p:childTnLst>
                                </p:cTn>
                              </p:par>
                            </p:childTnLst>
                          </p:cTn>
                        </p:par>
                        <p:par>
                          <p:cTn id="61" fill="hold">
                            <p:stCondLst>
                              <p:cond delay="7000"/>
                            </p:stCondLst>
                            <p:childTnLst>
                              <p:par>
                                <p:cTn id="62" presetID="10" presetClass="entr" presetSubtype="0" fill="hold" grpId="0" nodeType="afterEffect">
                                  <p:stCondLst>
                                    <p:cond delay="0"/>
                                  </p:stCondLst>
                                  <p:childTnLst>
                                    <p:set>
                                      <p:cBhvr>
                                        <p:cTn id="63" dur="1" fill="hold">
                                          <p:stCondLst>
                                            <p:cond delay="0"/>
                                          </p:stCondLst>
                                        </p:cTn>
                                        <p:tgtEl>
                                          <p:spTgt spid="19"/>
                                        </p:tgtEl>
                                        <p:attrNameLst>
                                          <p:attrName>style.visibility</p:attrName>
                                        </p:attrNameLst>
                                      </p:cBhvr>
                                      <p:to>
                                        <p:strVal val="visible"/>
                                      </p:to>
                                    </p:set>
                                    <p:animEffect transition="in" filter="fade">
                                      <p:cBhvr>
                                        <p:cTn id="64" dur="500"/>
                                        <p:tgtEl>
                                          <p:spTgt spid="19"/>
                                        </p:tgtEl>
                                      </p:cBhvr>
                                    </p:animEffect>
                                  </p:childTnLst>
                                </p:cTn>
                              </p:par>
                              <p:par>
                                <p:cTn id="65" presetID="10" presetClass="entr" presetSubtype="0" fill="hold" nodeType="withEffect">
                                  <p:stCondLst>
                                    <p:cond delay="0"/>
                                  </p:stCondLst>
                                  <p:childTnLst>
                                    <p:set>
                                      <p:cBhvr>
                                        <p:cTn id="66" dur="1" fill="hold">
                                          <p:stCondLst>
                                            <p:cond delay="0"/>
                                          </p:stCondLst>
                                        </p:cTn>
                                        <p:tgtEl>
                                          <p:spTgt spid="20"/>
                                        </p:tgtEl>
                                        <p:attrNameLst>
                                          <p:attrName>style.visibility</p:attrName>
                                        </p:attrNameLst>
                                      </p:cBhvr>
                                      <p:to>
                                        <p:strVal val="visible"/>
                                      </p:to>
                                    </p:set>
                                    <p:animEffect transition="in" filter="fade">
                                      <p:cBhvr>
                                        <p:cTn id="67" dur="500"/>
                                        <p:tgtEl>
                                          <p:spTgt spid="20"/>
                                        </p:tgtEl>
                                      </p:cBhvr>
                                    </p:animEffect>
                                  </p:childTnLst>
                                </p:cTn>
                              </p:par>
                            </p:childTnLst>
                          </p:cTn>
                        </p:par>
                        <p:par>
                          <p:cTn id="68" fill="hold">
                            <p:stCondLst>
                              <p:cond delay="7500"/>
                            </p:stCondLst>
                            <p:childTnLst>
                              <p:par>
                                <p:cTn id="69" presetID="10" presetClass="entr" presetSubtype="0" fill="hold" grpId="0" nodeType="afterEffect">
                                  <p:stCondLst>
                                    <p:cond delay="0"/>
                                  </p:stCondLst>
                                  <p:childTnLst>
                                    <p:set>
                                      <p:cBhvr>
                                        <p:cTn id="70" dur="1" fill="hold">
                                          <p:stCondLst>
                                            <p:cond delay="0"/>
                                          </p:stCondLst>
                                        </p:cTn>
                                        <p:tgtEl>
                                          <p:spTgt spid="16"/>
                                        </p:tgtEl>
                                        <p:attrNameLst>
                                          <p:attrName>style.visibility</p:attrName>
                                        </p:attrNameLst>
                                      </p:cBhvr>
                                      <p:to>
                                        <p:strVal val="visible"/>
                                      </p:to>
                                    </p:set>
                                    <p:animEffect transition="in" filter="fade">
                                      <p:cBhvr>
                                        <p:cTn id="71" dur="500"/>
                                        <p:tgtEl>
                                          <p:spTgt spid="16"/>
                                        </p:tgtEl>
                                      </p:cBhvr>
                                    </p:animEffect>
                                  </p:childTnLst>
                                </p:cTn>
                              </p:par>
                            </p:childTnLst>
                          </p:cTn>
                        </p:par>
                        <p:par>
                          <p:cTn id="72" fill="hold">
                            <p:stCondLst>
                              <p:cond delay="8000"/>
                            </p:stCondLst>
                            <p:childTnLst>
                              <p:par>
                                <p:cTn id="73" presetID="0" presetClass="path" presetSubtype="0" accel="50000" decel="50000" fill="hold" grpId="1" nodeType="afterEffect">
                                  <p:stCondLst>
                                    <p:cond delay="0"/>
                                  </p:stCondLst>
                                  <p:childTnLst>
                                    <p:animMotion origin="layout" path="M 0 0 L 0.00382 0.17002 " pathEditMode="relative" ptsTypes="AA">
                                      <p:cBhvr>
                                        <p:cTn id="74" dur="2000" fill="hold"/>
                                        <p:tgtEl>
                                          <p:spTgt spid="16"/>
                                        </p:tgtEl>
                                        <p:attrNameLst>
                                          <p:attrName>ppt_x</p:attrName>
                                          <p:attrName>ppt_y</p:attrName>
                                        </p:attrNameLst>
                                      </p:cBhvr>
                                    </p:animMotion>
                                  </p:childTnLst>
                                </p:cTn>
                              </p:par>
                            </p:childTnLst>
                          </p:cTn>
                        </p:par>
                        <p:par>
                          <p:cTn id="75" fill="hold">
                            <p:stCondLst>
                              <p:cond delay="10000"/>
                            </p:stCondLst>
                            <p:childTnLst>
                              <p:par>
                                <p:cTn id="76" presetID="10" presetClass="entr" presetSubtype="0" fill="hold" nodeType="afterEffect">
                                  <p:stCondLst>
                                    <p:cond delay="0"/>
                                  </p:stCondLst>
                                  <p:childTnLst>
                                    <p:set>
                                      <p:cBhvr>
                                        <p:cTn id="77" dur="1" fill="hold">
                                          <p:stCondLst>
                                            <p:cond delay="0"/>
                                          </p:stCondLst>
                                        </p:cTn>
                                        <p:tgtEl>
                                          <p:spTgt spid="26"/>
                                        </p:tgtEl>
                                        <p:attrNameLst>
                                          <p:attrName>style.visibility</p:attrName>
                                        </p:attrNameLst>
                                      </p:cBhvr>
                                      <p:to>
                                        <p:strVal val="visible"/>
                                      </p:to>
                                    </p:set>
                                    <p:animEffect transition="in" filter="fade">
                                      <p:cBhvr>
                                        <p:cTn id="78"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7" grpId="0" animBg="1"/>
      <p:bldP spid="12" grpId="0" animBg="1"/>
      <p:bldP spid="12" grpId="1" animBg="1"/>
      <p:bldP spid="13" grpId="0"/>
      <p:bldP spid="15" grpId="0" animBg="1"/>
      <p:bldP spid="15" grpId="1" animBg="1"/>
      <p:bldP spid="16" grpId="0" animBg="1"/>
      <p:bldP spid="16" grpId="1" animBg="1"/>
      <p:bldP spid="17" grpId="0" animBg="1"/>
      <p:bldP spid="19" grpId="0" animBg="1"/>
      <p:bldP spid="2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9" name="Straight Connector 188"/>
          <p:cNvCxnSpPr/>
          <p:nvPr/>
        </p:nvCxnSpPr>
        <p:spPr>
          <a:xfrm flipV="1">
            <a:off x="0" y="3077293"/>
            <a:ext cx="4702237" cy="1155763"/>
          </a:xfrm>
          <a:prstGeom prst="line">
            <a:avLst/>
          </a:prstGeom>
          <a:ln>
            <a:solidFill>
              <a:schemeClr val="bg1">
                <a:lumMod val="65000"/>
              </a:schemeClr>
            </a:solidFill>
          </a:ln>
        </p:spPr>
        <p:style>
          <a:lnRef idx="2">
            <a:schemeClr val="accent1"/>
          </a:lnRef>
          <a:fillRef idx="0">
            <a:schemeClr val="accent1"/>
          </a:fillRef>
          <a:effectRef idx="1">
            <a:schemeClr val="accent1"/>
          </a:effectRef>
          <a:fontRef idx="minor">
            <a:schemeClr val="tx1"/>
          </a:fontRef>
        </p:style>
      </p:cxnSp>
      <p:cxnSp>
        <p:nvCxnSpPr>
          <p:cNvPr id="99" name="Straight Connector 98"/>
          <p:cNvCxnSpPr/>
          <p:nvPr/>
        </p:nvCxnSpPr>
        <p:spPr>
          <a:xfrm>
            <a:off x="6297243" y="1"/>
            <a:ext cx="0" cy="2357195"/>
          </a:xfrm>
          <a:prstGeom prst="line">
            <a:avLst/>
          </a:prstGeom>
          <a:ln>
            <a:solidFill>
              <a:schemeClr val="bg1">
                <a:lumMod val="65000"/>
              </a:schemeClr>
            </a:solidFill>
          </a:ln>
        </p:spPr>
        <p:style>
          <a:lnRef idx="2">
            <a:schemeClr val="accent1"/>
          </a:lnRef>
          <a:fillRef idx="0">
            <a:schemeClr val="accent1"/>
          </a:fillRef>
          <a:effectRef idx="1">
            <a:schemeClr val="accent1"/>
          </a:effectRef>
          <a:fontRef idx="minor">
            <a:schemeClr val="tx1"/>
          </a:fontRef>
        </p:style>
      </p:cxnSp>
      <p:cxnSp>
        <p:nvCxnSpPr>
          <p:cNvPr id="193" name="Straight Connector 192"/>
          <p:cNvCxnSpPr/>
          <p:nvPr/>
        </p:nvCxnSpPr>
        <p:spPr>
          <a:xfrm>
            <a:off x="8152068" y="2815735"/>
            <a:ext cx="4039933" cy="463776"/>
          </a:xfrm>
          <a:prstGeom prst="line">
            <a:avLst/>
          </a:prstGeom>
          <a:ln>
            <a:solidFill>
              <a:schemeClr val="bg1">
                <a:lumMod val="65000"/>
              </a:schemeClr>
            </a:solidFill>
          </a:ln>
        </p:spPr>
        <p:style>
          <a:lnRef idx="2">
            <a:schemeClr val="accent1"/>
          </a:lnRef>
          <a:fillRef idx="0">
            <a:schemeClr val="accent1"/>
          </a:fillRef>
          <a:effectRef idx="1">
            <a:schemeClr val="accent1"/>
          </a:effectRef>
          <a:fontRef idx="minor">
            <a:schemeClr val="tx1"/>
          </a:fontRef>
        </p:style>
      </p:cxnSp>
      <p:sp>
        <p:nvSpPr>
          <p:cNvPr id="70" name="Cloud 69"/>
          <p:cNvSpPr/>
          <p:nvPr/>
        </p:nvSpPr>
        <p:spPr>
          <a:xfrm>
            <a:off x="4255464" y="1684927"/>
            <a:ext cx="4348920" cy="2548135"/>
          </a:xfrm>
          <a:prstGeom prst="cloud">
            <a:avLst/>
          </a:prstGeom>
          <a:solidFill>
            <a:schemeClr val="tx2">
              <a:lumMod val="20000"/>
              <a:lumOff val="80000"/>
            </a:schemeClr>
          </a:solidFill>
          <a:ln>
            <a:solidFill>
              <a:schemeClr val="tx1"/>
            </a:solidFill>
          </a:ln>
          <a:effectLst>
            <a:glow rad="228600">
              <a:schemeClr val="accent1">
                <a:satMod val="175000"/>
                <a:alpha val="40000"/>
              </a:schemeClr>
            </a:glow>
            <a:outerShdw blurRad="50800" dist="43000" dir="5400000" rotWithShape="0">
              <a:srgbClr val="000000">
                <a:alpha val="40000"/>
              </a:srgbClr>
            </a:outerShdw>
          </a:effectLst>
        </p:spPr>
        <p:style>
          <a:lnRef idx="1">
            <a:schemeClr val="accent1"/>
          </a:lnRef>
          <a:fillRef idx="3">
            <a:schemeClr val="accent1"/>
          </a:fillRef>
          <a:effectRef idx="2">
            <a:schemeClr val="accent1"/>
          </a:effectRef>
          <a:fontRef idx="minor">
            <a:schemeClr val="lt1"/>
          </a:fontRef>
        </p:style>
        <p:txBody>
          <a:bodyPr lIns="103889" tIns="51944" rIns="103889" bIns="51944" spcCol="0" rtlCol="0" anchor="ctr"/>
          <a:lstStyle/>
          <a:p>
            <a:pPr algn="ctr"/>
            <a:endParaRPr lang="en-GB" sz="1467" i="1"/>
          </a:p>
        </p:txBody>
      </p:sp>
      <p:sp>
        <p:nvSpPr>
          <p:cNvPr id="2" name="Rectangle 1"/>
          <p:cNvSpPr/>
          <p:nvPr/>
        </p:nvSpPr>
        <p:spPr>
          <a:xfrm>
            <a:off x="358353" y="1"/>
            <a:ext cx="3716416" cy="433148"/>
          </a:xfrm>
          <a:prstGeom prst="rect">
            <a:avLst/>
          </a:prstGeom>
        </p:spPr>
        <p:txBody>
          <a:bodyPr wrap="square" lIns="103900" tIns="51951" rIns="103900" bIns="51951">
            <a:spAutoFit/>
          </a:bodyPr>
          <a:lstStyle/>
          <a:p>
            <a:pPr algn="ctr"/>
            <a:r>
              <a:rPr lang="en-GB" sz="2133" b="1" dirty="0">
                <a:solidFill>
                  <a:schemeClr val="tx1">
                    <a:lumMod val="65000"/>
                    <a:lumOff val="35000"/>
                  </a:schemeClr>
                </a:solidFill>
              </a:rPr>
              <a:t>Community Engagement</a:t>
            </a:r>
            <a:endParaRPr lang="en-GB" sz="2133" dirty="0">
              <a:solidFill>
                <a:schemeClr val="tx1">
                  <a:lumMod val="65000"/>
                  <a:lumOff val="35000"/>
                </a:schemeClr>
              </a:solidFill>
            </a:endParaRPr>
          </a:p>
        </p:txBody>
      </p:sp>
      <p:sp>
        <p:nvSpPr>
          <p:cNvPr id="89" name="Rectangle 88"/>
          <p:cNvSpPr/>
          <p:nvPr/>
        </p:nvSpPr>
        <p:spPr>
          <a:xfrm>
            <a:off x="6510084" y="0"/>
            <a:ext cx="5711177" cy="433148"/>
          </a:xfrm>
          <a:prstGeom prst="rect">
            <a:avLst/>
          </a:prstGeom>
        </p:spPr>
        <p:txBody>
          <a:bodyPr wrap="square" lIns="103900" tIns="51951" rIns="103900" bIns="51951">
            <a:spAutoFit/>
          </a:bodyPr>
          <a:lstStyle/>
          <a:p>
            <a:pPr algn="ctr"/>
            <a:r>
              <a:rPr lang="en-GB" sz="2133" b="1" dirty="0">
                <a:solidFill>
                  <a:schemeClr val="tx1">
                    <a:lumMod val="65000"/>
                    <a:lumOff val="35000"/>
                  </a:schemeClr>
                </a:solidFill>
              </a:rPr>
              <a:t>Infrastructure </a:t>
            </a:r>
            <a:endParaRPr lang="en-GB" sz="2133" dirty="0">
              <a:solidFill>
                <a:schemeClr val="tx1">
                  <a:lumMod val="65000"/>
                  <a:lumOff val="35000"/>
                </a:schemeClr>
              </a:solidFill>
            </a:endParaRPr>
          </a:p>
        </p:txBody>
      </p:sp>
      <p:sp>
        <p:nvSpPr>
          <p:cNvPr id="100" name="Rectangle 99"/>
          <p:cNvSpPr/>
          <p:nvPr/>
        </p:nvSpPr>
        <p:spPr>
          <a:xfrm>
            <a:off x="974540" y="3832946"/>
            <a:ext cx="4316545" cy="433148"/>
          </a:xfrm>
          <a:prstGeom prst="rect">
            <a:avLst/>
          </a:prstGeom>
        </p:spPr>
        <p:txBody>
          <a:bodyPr wrap="square" lIns="103900" tIns="51951" rIns="103900" bIns="51951">
            <a:spAutoFit/>
          </a:bodyPr>
          <a:lstStyle/>
          <a:p>
            <a:pPr algn="ctr"/>
            <a:r>
              <a:rPr lang="en-GB" sz="2133" b="1" dirty="0">
                <a:solidFill>
                  <a:schemeClr val="tx1">
                    <a:lumMod val="65000"/>
                    <a:lumOff val="35000"/>
                  </a:schemeClr>
                </a:solidFill>
              </a:rPr>
              <a:t>Tools and Integration</a:t>
            </a:r>
            <a:endParaRPr lang="en-US" sz="2133" i="1" dirty="0">
              <a:solidFill>
                <a:schemeClr val="tx1">
                  <a:lumMod val="65000"/>
                  <a:lumOff val="35000"/>
                </a:schemeClr>
              </a:solidFill>
            </a:endParaRPr>
          </a:p>
        </p:txBody>
      </p:sp>
      <p:sp>
        <p:nvSpPr>
          <p:cNvPr id="101" name="Rectangle 100"/>
          <p:cNvSpPr/>
          <p:nvPr/>
        </p:nvSpPr>
        <p:spPr>
          <a:xfrm>
            <a:off x="3" y="5458959"/>
            <a:ext cx="3762893" cy="679561"/>
          </a:xfrm>
          <a:prstGeom prst="rect">
            <a:avLst/>
          </a:prstGeom>
        </p:spPr>
        <p:txBody>
          <a:bodyPr wrap="square" lIns="103900" tIns="51951" rIns="103900" bIns="51951">
            <a:spAutoFit/>
          </a:bodyPr>
          <a:lstStyle/>
          <a:p>
            <a:r>
              <a:rPr lang="en-GB" sz="1867" b="1" dirty="0">
                <a:solidFill>
                  <a:schemeClr val="tx1">
                    <a:lumMod val="65000"/>
                    <a:lumOff val="35000"/>
                  </a:schemeClr>
                </a:solidFill>
              </a:rPr>
              <a:t>Vibrant interdisciplinary team </a:t>
            </a:r>
          </a:p>
          <a:p>
            <a:r>
              <a:rPr lang="en-GB" sz="1867" b="1" dirty="0">
                <a:solidFill>
                  <a:schemeClr val="tx1">
                    <a:lumMod val="65000"/>
                    <a:lumOff val="35000"/>
                  </a:schemeClr>
                </a:solidFill>
              </a:rPr>
              <a:t>with proven track record </a:t>
            </a:r>
          </a:p>
        </p:txBody>
      </p:sp>
      <p:sp>
        <p:nvSpPr>
          <p:cNvPr id="141" name="TextBox 140"/>
          <p:cNvSpPr txBox="1"/>
          <p:nvPr/>
        </p:nvSpPr>
        <p:spPr>
          <a:xfrm>
            <a:off x="8800005" y="3391105"/>
            <a:ext cx="1026078" cy="597359"/>
          </a:xfrm>
          <a:prstGeom prst="rect">
            <a:avLst/>
          </a:prstGeom>
          <a:noFill/>
        </p:spPr>
        <p:txBody>
          <a:bodyPr wrap="none" lIns="103900" tIns="51951" rIns="103900" bIns="51951" rtlCol="0">
            <a:spAutoFit/>
          </a:bodyPr>
          <a:lstStyle/>
          <a:p>
            <a:pPr algn="ctr"/>
            <a:r>
              <a:rPr lang="en-US" sz="1600" b="1" dirty="0">
                <a:solidFill>
                  <a:srgbClr val="800000"/>
                </a:solidFill>
              </a:rPr>
              <a:t>Software </a:t>
            </a:r>
          </a:p>
          <a:p>
            <a:pPr algn="ctr"/>
            <a:r>
              <a:rPr lang="en-US" sz="1600" b="1" dirty="0">
                <a:solidFill>
                  <a:srgbClr val="800000"/>
                </a:solidFill>
              </a:rPr>
              <a:t>and data</a:t>
            </a:r>
          </a:p>
        </p:txBody>
      </p:sp>
      <p:cxnSp>
        <p:nvCxnSpPr>
          <p:cNvPr id="98" name="Straight Connector 97"/>
          <p:cNvCxnSpPr/>
          <p:nvPr/>
        </p:nvCxnSpPr>
        <p:spPr>
          <a:xfrm>
            <a:off x="14" y="5424762"/>
            <a:ext cx="12191999" cy="1"/>
          </a:xfrm>
          <a:prstGeom prst="line">
            <a:avLst/>
          </a:prstGeom>
          <a:ln>
            <a:solidFill>
              <a:schemeClr val="bg1">
                <a:lumMod val="65000"/>
              </a:schemeClr>
            </a:solidFill>
          </a:ln>
        </p:spPr>
        <p:style>
          <a:lnRef idx="2">
            <a:schemeClr val="accent1"/>
          </a:lnRef>
          <a:fillRef idx="0">
            <a:schemeClr val="accent1"/>
          </a:fillRef>
          <a:effectRef idx="1">
            <a:schemeClr val="accent1"/>
          </a:effectRef>
          <a:fontRef idx="minor">
            <a:schemeClr val="tx1"/>
          </a:fontRef>
        </p:style>
      </p:cxnSp>
      <p:sp>
        <p:nvSpPr>
          <p:cNvPr id="180" name="Rectangle 179"/>
          <p:cNvSpPr/>
          <p:nvPr/>
        </p:nvSpPr>
        <p:spPr>
          <a:xfrm>
            <a:off x="3889251" y="1154168"/>
            <a:ext cx="1205678" cy="351138"/>
          </a:xfrm>
          <a:prstGeom prst="rect">
            <a:avLst/>
          </a:prstGeom>
        </p:spPr>
        <p:txBody>
          <a:bodyPr wrap="none" lIns="103900" tIns="51951" rIns="103900" bIns="51951">
            <a:spAutoFit/>
          </a:bodyPr>
          <a:lstStyle/>
          <a:p>
            <a:pPr algn="ctr"/>
            <a:r>
              <a:rPr lang="en-US" sz="1600" b="1" dirty="0">
                <a:solidFill>
                  <a:srgbClr val="800000"/>
                </a:solidFill>
              </a:rPr>
              <a:t>Hackathons</a:t>
            </a:r>
          </a:p>
        </p:txBody>
      </p:sp>
      <p:sp>
        <p:nvSpPr>
          <p:cNvPr id="71" name="Rectangle 70"/>
          <p:cNvSpPr/>
          <p:nvPr/>
        </p:nvSpPr>
        <p:spPr>
          <a:xfrm>
            <a:off x="4879236" y="586783"/>
            <a:ext cx="888926" cy="351138"/>
          </a:xfrm>
          <a:prstGeom prst="rect">
            <a:avLst/>
          </a:prstGeom>
        </p:spPr>
        <p:txBody>
          <a:bodyPr wrap="none" lIns="103900" tIns="51951" rIns="103900" bIns="51951">
            <a:spAutoFit/>
          </a:bodyPr>
          <a:lstStyle/>
          <a:p>
            <a:pPr algn="ctr"/>
            <a:r>
              <a:rPr lang="en-US" sz="1600" b="1" dirty="0">
                <a:solidFill>
                  <a:srgbClr val="800000"/>
                </a:solidFill>
              </a:rPr>
              <a:t>Training</a:t>
            </a:r>
          </a:p>
        </p:txBody>
      </p:sp>
      <p:sp>
        <p:nvSpPr>
          <p:cNvPr id="72" name="Rectangle 71"/>
          <p:cNvSpPr/>
          <p:nvPr/>
        </p:nvSpPr>
        <p:spPr>
          <a:xfrm>
            <a:off x="3580947" y="446361"/>
            <a:ext cx="1022872" cy="351138"/>
          </a:xfrm>
          <a:prstGeom prst="rect">
            <a:avLst/>
          </a:prstGeom>
        </p:spPr>
        <p:txBody>
          <a:bodyPr wrap="none" lIns="103900" tIns="51951" rIns="103900" bIns="51951">
            <a:spAutoFit/>
          </a:bodyPr>
          <a:lstStyle/>
          <a:p>
            <a:pPr algn="ctr"/>
            <a:r>
              <a:rPr lang="en-US" sz="1600" b="1" dirty="0">
                <a:solidFill>
                  <a:srgbClr val="800000"/>
                </a:solidFill>
              </a:rPr>
              <a:t>Symposia</a:t>
            </a:r>
          </a:p>
        </p:txBody>
      </p:sp>
      <p:sp>
        <p:nvSpPr>
          <p:cNvPr id="73" name="Rectangle 72"/>
          <p:cNvSpPr/>
          <p:nvPr/>
        </p:nvSpPr>
        <p:spPr>
          <a:xfrm>
            <a:off x="1098887" y="3110239"/>
            <a:ext cx="1162462" cy="351138"/>
          </a:xfrm>
          <a:prstGeom prst="rect">
            <a:avLst/>
          </a:prstGeom>
        </p:spPr>
        <p:txBody>
          <a:bodyPr wrap="none" lIns="103900" tIns="51951" rIns="103900" bIns="51951">
            <a:spAutoFit/>
          </a:bodyPr>
          <a:lstStyle/>
          <a:p>
            <a:pPr algn="ctr"/>
            <a:r>
              <a:rPr lang="en-US" sz="1600" b="1" dirty="0">
                <a:solidFill>
                  <a:srgbClr val="800000"/>
                </a:solidFill>
              </a:rPr>
              <a:t>Workshops</a:t>
            </a:r>
          </a:p>
        </p:txBody>
      </p:sp>
      <p:sp>
        <p:nvSpPr>
          <p:cNvPr id="11" name="Rectangle 10"/>
          <p:cNvSpPr/>
          <p:nvPr/>
        </p:nvSpPr>
        <p:spPr>
          <a:xfrm>
            <a:off x="8120287" y="4712704"/>
            <a:ext cx="2390042" cy="597359"/>
          </a:xfrm>
          <a:prstGeom prst="rect">
            <a:avLst/>
          </a:prstGeom>
        </p:spPr>
        <p:txBody>
          <a:bodyPr wrap="none" lIns="103900" tIns="51951" rIns="103900" bIns="51951">
            <a:spAutoFit/>
          </a:bodyPr>
          <a:lstStyle/>
          <a:p>
            <a:pPr algn="ctr"/>
            <a:r>
              <a:rPr lang="en-GB" sz="1600" b="1" dirty="0">
                <a:solidFill>
                  <a:srgbClr val="800000"/>
                </a:solidFill>
              </a:rPr>
              <a:t>Support for public health </a:t>
            </a:r>
          </a:p>
          <a:p>
            <a:pPr algn="ctr"/>
            <a:r>
              <a:rPr lang="en-GB" sz="1600" b="1" dirty="0">
                <a:solidFill>
                  <a:srgbClr val="800000"/>
                </a:solidFill>
              </a:rPr>
              <a:t>microbiology </a:t>
            </a:r>
            <a:endParaRPr lang="en-US" sz="1600" dirty="0">
              <a:solidFill>
                <a:srgbClr val="800000"/>
              </a:solidFill>
            </a:endParaRPr>
          </a:p>
        </p:txBody>
      </p:sp>
      <p:sp>
        <p:nvSpPr>
          <p:cNvPr id="15" name="Rectangle 14"/>
          <p:cNvSpPr/>
          <p:nvPr/>
        </p:nvSpPr>
        <p:spPr>
          <a:xfrm>
            <a:off x="5061319" y="4429461"/>
            <a:ext cx="2268677" cy="597359"/>
          </a:xfrm>
          <a:prstGeom prst="rect">
            <a:avLst/>
          </a:prstGeom>
        </p:spPr>
        <p:txBody>
          <a:bodyPr wrap="square" lIns="103900" tIns="51951" rIns="103900" bIns="51951">
            <a:spAutoFit/>
          </a:bodyPr>
          <a:lstStyle/>
          <a:p>
            <a:pPr algn="ctr"/>
            <a:r>
              <a:rPr lang="en-GB" sz="1600" b="1" dirty="0">
                <a:solidFill>
                  <a:srgbClr val="800000"/>
                </a:solidFill>
              </a:rPr>
              <a:t>Integration with external facilities </a:t>
            </a:r>
            <a:endParaRPr lang="en-US" sz="1600" dirty="0">
              <a:solidFill>
                <a:srgbClr val="800000"/>
              </a:solidFill>
            </a:endParaRPr>
          </a:p>
        </p:txBody>
      </p:sp>
      <p:sp>
        <p:nvSpPr>
          <p:cNvPr id="16" name="Rectangle 15"/>
          <p:cNvSpPr/>
          <p:nvPr/>
        </p:nvSpPr>
        <p:spPr>
          <a:xfrm>
            <a:off x="7400844" y="586784"/>
            <a:ext cx="2416587" cy="597359"/>
          </a:xfrm>
          <a:prstGeom prst="rect">
            <a:avLst/>
          </a:prstGeom>
        </p:spPr>
        <p:txBody>
          <a:bodyPr wrap="none" lIns="103900" tIns="51951" rIns="103900" bIns="51951">
            <a:spAutoFit/>
          </a:bodyPr>
          <a:lstStyle/>
          <a:p>
            <a:pPr algn="ctr"/>
            <a:r>
              <a:rPr lang="en-GB" sz="1600" b="1" dirty="0">
                <a:solidFill>
                  <a:srgbClr val="800000"/>
                </a:solidFill>
              </a:rPr>
              <a:t>Graphics processing units </a:t>
            </a:r>
          </a:p>
          <a:p>
            <a:pPr algn="ctr"/>
            <a:r>
              <a:rPr lang="en-GB" sz="1600" b="1" dirty="0">
                <a:solidFill>
                  <a:srgbClr val="800000"/>
                </a:solidFill>
              </a:rPr>
              <a:t>Enhanced storage </a:t>
            </a:r>
            <a:endParaRPr lang="en-US" sz="1600" dirty="0">
              <a:solidFill>
                <a:srgbClr val="800000"/>
              </a:solidFill>
            </a:endParaRPr>
          </a:p>
        </p:txBody>
      </p:sp>
      <p:sp>
        <p:nvSpPr>
          <p:cNvPr id="17" name="Rectangle 16"/>
          <p:cNvSpPr/>
          <p:nvPr/>
        </p:nvSpPr>
        <p:spPr>
          <a:xfrm>
            <a:off x="10309808" y="1392540"/>
            <a:ext cx="1722038" cy="597359"/>
          </a:xfrm>
          <a:prstGeom prst="rect">
            <a:avLst/>
          </a:prstGeom>
        </p:spPr>
        <p:txBody>
          <a:bodyPr wrap="none" lIns="103900" tIns="51951" rIns="103900" bIns="51951">
            <a:spAutoFit/>
          </a:bodyPr>
          <a:lstStyle/>
          <a:p>
            <a:pPr algn="ctr"/>
            <a:r>
              <a:rPr lang="en-GB" sz="1600" b="1" dirty="0">
                <a:solidFill>
                  <a:srgbClr val="800000"/>
                </a:solidFill>
              </a:rPr>
              <a:t>Cloud-computing </a:t>
            </a:r>
          </a:p>
          <a:p>
            <a:pPr algn="ctr"/>
            <a:r>
              <a:rPr lang="en-GB" sz="1600" b="1" dirty="0">
                <a:solidFill>
                  <a:srgbClr val="800000"/>
                </a:solidFill>
              </a:rPr>
              <a:t>Infrastructure</a:t>
            </a:r>
          </a:p>
        </p:txBody>
      </p:sp>
      <p:pic>
        <p:nvPicPr>
          <p:cNvPr id="21" name="Picture 20"/>
          <p:cNvPicPr>
            <a:picLocks noChangeAspect="1"/>
          </p:cNvPicPr>
          <p:nvPr/>
        </p:nvPicPr>
        <p:blipFill>
          <a:blip r:embed="rId2"/>
          <a:stretch>
            <a:fillRect/>
          </a:stretch>
        </p:blipFill>
        <p:spPr>
          <a:xfrm>
            <a:off x="3515108" y="4262053"/>
            <a:ext cx="1480729" cy="878823"/>
          </a:xfrm>
          <a:prstGeom prst="rect">
            <a:avLst/>
          </a:prstGeom>
        </p:spPr>
      </p:pic>
      <p:pic>
        <p:nvPicPr>
          <p:cNvPr id="22" name="Picture 21"/>
          <p:cNvPicPr>
            <a:picLocks noChangeAspect="1"/>
          </p:cNvPicPr>
          <p:nvPr/>
        </p:nvPicPr>
        <p:blipFill>
          <a:blip r:embed="rId3">
            <a:extLst>
              <a:ext uri="{BEBA8EAE-BF5A-486C-A8C5-ECC9F3942E4B}">
                <a14:imgProps xmlns:a14="http://schemas.microsoft.com/office/drawing/2010/main">
                  <a14:imgLayer r:embed="rId4">
                    <a14:imgEffect>
                      <a14:backgroundRemoval t="3055" b="98312" l="0" r="100000"/>
                    </a14:imgEffect>
                  </a14:imgLayer>
                </a14:imgProps>
              </a:ext>
            </a:extLst>
          </a:blip>
          <a:stretch>
            <a:fillRect/>
          </a:stretch>
        </p:blipFill>
        <p:spPr>
          <a:xfrm>
            <a:off x="658670" y="4205735"/>
            <a:ext cx="2686601" cy="1164444"/>
          </a:xfrm>
          <a:prstGeom prst="rect">
            <a:avLst/>
          </a:prstGeom>
        </p:spPr>
      </p:pic>
      <p:sp>
        <p:nvSpPr>
          <p:cNvPr id="23" name="Rectangle 22"/>
          <p:cNvSpPr/>
          <p:nvPr/>
        </p:nvSpPr>
        <p:spPr>
          <a:xfrm>
            <a:off x="3342951" y="5081255"/>
            <a:ext cx="1652877" cy="351138"/>
          </a:xfrm>
          <a:prstGeom prst="rect">
            <a:avLst/>
          </a:prstGeom>
        </p:spPr>
        <p:txBody>
          <a:bodyPr wrap="square" lIns="103900" tIns="51951" rIns="103900" bIns="51951">
            <a:spAutoFit/>
          </a:bodyPr>
          <a:lstStyle/>
          <a:p>
            <a:pPr algn="ctr"/>
            <a:r>
              <a:rPr lang="en-US" sz="1600" b="1" dirty="0">
                <a:solidFill>
                  <a:srgbClr val="800000"/>
                </a:solidFill>
              </a:rPr>
              <a:t>Containers</a:t>
            </a:r>
          </a:p>
        </p:txBody>
      </p:sp>
      <p:sp>
        <p:nvSpPr>
          <p:cNvPr id="28" name="Rectangle 27"/>
          <p:cNvSpPr/>
          <p:nvPr/>
        </p:nvSpPr>
        <p:spPr>
          <a:xfrm>
            <a:off x="8065301" y="4096731"/>
            <a:ext cx="1630090" cy="351138"/>
          </a:xfrm>
          <a:prstGeom prst="rect">
            <a:avLst/>
          </a:prstGeom>
        </p:spPr>
        <p:txBody>
          <a:bodyPr wrap="none" lIns="103900" tIns="51951" rIns="103900" bIns="51951">
            <a:spAutoFit/>
          </a:bodyPr>
          <a:lstStyle/>
          <a:p>
            <a:pPr algn="ctr"/>
            <a:r>
              <a:rPr lang="en-US" sz="1600" b="1" dirty="0">
                <a:solidFill>
                  <a:srgbClr val="800000"/>
                </a:solidFill>
              </a:rPr>
              <a:t>Cloud Migration </a:t>
            </a:r>
          </a:p>
        </p:txBody>
      </p:sp>
      <p:pic>
        <p:nvPicPr>
          <p:cNvPr id="31" name="Picture 30"/>
          <p:cNvPicPr>
            <a:picLocks noChangeAspect="1"/>
          </p:cNvPicPr>
          <p:nvPr/>
        </p:nvPicPr>
        <p:blipFill>
          <a:blip r:embed="rId5"/>
          <a:stretch>
            <a:fillRect/>
          </a:stretch>
        </p:blipFill>
        <p:spPr>
          <a:xfrm>
            <a:off x="10318460" y="3358084"/>
            <a:ext cx="1765825" cy="1359485"/>
          </a:xfrm>
          <a:prstGeom prst="rect">
            <a:avLst/>
          </a:prstGeom>
        </p:spPr>
      </p:pic>
      <p:pic>
        <p:nvPicPr>
          <p:cNvPr id="33" name="Picture 32"/>
          <p:cNvPicPr>
            <a:picLocks noChangeAspect="1"/>
          </p:cNvPicPr>
          <p:nvPr/>
        </p:nvPicPr>
        <p:blipFill>
          <a:blip r:embed="rId6"/>
          <a:stretch>
            <a:fillRect/>
          </a:stretch>
        </p:blipFill>
        <p:spPr>
          <a:xfrm>
            <a:off x="8604394" y="1339606"/>
            <a:ext cx="1507849" cy="1174081"/>
          </a:xfrm>
          <a:prstGeom prst="rect">
            <a:avLst/>
          </a:prstGeom>
          <a:effectLst/>
        </p:spPr>
      </p:pic>
      <p:pic>
        <p:nvPicPr>
          <p:cNvPr id="34" name="Picture 33"/>
          <p:cNvPicPr>
            <a:picLocks noChangeAspect="1"/>
          </p:cNvPicPr>
          <p:nvPr/>
        </p:nvPicPr>
        <p:blipFill>
          <a:blip r:embed="rId7"/>
          <a:stretch>
            <a:fillRect/>
          </a:stretch>
        </p:blipFill>
        <p:spPr>
          <a:xfrm>
            <a:off x="10318458" y="329887"/>
            <a:ext cx="1743628" cy="1009719"/>
          </a:xfrm>
          <a:prstGeom prst="rect">
            <a:avLst/>
          </a:prstGeom>
        </p:spPr>
      </p:pic>
      <p:pic>
        <p:nvPicPr>
          <p:cNvPr id="36" name="Picture 35"/>
          <p:cNvPicPr>
            <a:picLocks noChangeAspect="1"/>
          </p:cNvPicPr>
          <p:nvPr/>
        </p:nvPicPr>
        <p:blipFill>
          <a:blip r:embed="rId8">
            <a:alphaModFix amt="80000"/>
            <a:extLst>
              <a:ext uri="{BEBA8EAE-BF5A-486C-A8C5-ECC9F3942E4B}">
                <a14:imgProps xmlns:a14="http://schemas.microsoft.com/office/drawing/2010/main">
                  <a14:imgLayer r:embed="rId9">
                    <a14:imgEffect>
                      <a14:brightnessContrast bright="40000" contrast="20000"/>
                    </a14:imgEffect>
                  </a14:imgLayer>
                </a14:imgProps>
              </a:ext>
            </a:extLst>
          </a:blip>
          <a:stretch>
            <a:fillRect/>
          </a:stretch>
        </p:blipFill>
        <p:spPr>
          <a:xfrm>
            <a:off x="468833" y="587081"/>
            <a:ext cx="2767897" cy="2271039"/>
          </a:xfrm>
          <a:prstGeom prst="rect">
            <a:avLst/>
          </a:prstGeom>
          <a:solidFill>
            <a:srgbClr val="FFFFFF">
              <a:shade val="85000"/>
            </a:srgbClr>
          </a:solidFill>
          <a:ln w="12700" cap="sq" cmpd="sng">
            <a:solidFill>
              <a:srgbClr val="000000"/>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93" name="Rectangle 92"/>
          <p:cNvSpPr/>
          <p:nvPr/>
        </p:nvSpPr>
        <p:spPr>
          <a:xfrm>
            <a:off x="3561731" y="1496092"/>
            <a:ext cx="1026078" cy="597359"/>
          </a:xfrm>
          <a:prstGeom prst="rect">
            <a:avLst/>
          </a:prstGeom>
        </p:spPr>
        <p:txBody>
          <a:bodyPr wrap="none" lIns="103900" tIns="51951" rIns="103900" bIns="51951">
            <a:spAutoFit/>
          </a:bodyPr>
          <a:lstStyle/>
          <a:p>
            <a:pPr algn="ctr"/>
            <a:r>
              <a:rPr lang="en-US" sz="1600" b="1" dirty="0">
                <a:solidFill>
                  <a:srgbClr val="800000"/>
                </a:solidFill>
              </a:rPr>
              <a:t>Software </a:t>
            </a:r>
          </a:p>
          <a:p>
            <a:pPr algn="ctr"/>
            <a:r>
              <a:rPr lang="en-US" sz="1600" b="1" dirty="0">
                <a:solidFill>
                  <a:srgbClr val="800000"/>
                </a:solidFill>
              </a:rPr>
              <a:t>Curation</a:t>
            </a:r>
          </a:p>
        </p:txBody>
      </p:sp>
      <p:sp>
        <p:nvSpPr>
          <p:cNvPr id="105" name="Rectangle 104"/>
          <p:cNvSpPr/>
          <p:nvPr/>
        </p:nvSpPr>
        <p:spPr>
          <a:xfrm>
            <a:off x="5192998" y="2980512"/>
            <a:ext cx="2285013" cy="843580"/>
          </a:xfrm>
          <a:prstGeom prst="rect">
            <a:avLst/>
          </a:prstGeom>
        </p:spPr>
        <p:txBody>
          <a:bodyPr wrap="none" lIns="103900" tIns="51951" rIns="103900" bIns="51951">
            <a:spAutoFit/>
          </a:bodyPr>
          <a:lstStyle/>
          <a:p>
            <a:pPr algn="ctr"/>
            <a:r>
              <a:rPr lang="en-US" sz="1600" i="1" dirty="0">
                <a:solidFill>
                  <a:srgbClr val="0000FF"/>
                </a:solidFill>
                <a:latin typeface="Calibri"/>
                <a:cs typeface="Calibri"/>
              </a:rPr>
              <a:t>Bacteria, Viruses, </a:t>
            </a:r>
          </a:p>
          <a:p>
            <a:pPr algn="ctr"/>
            <a:r>
              <a:rPr lang="en-US" sz="1600" i="1" dirty="0">
                <a:solidFill>
                  <a:srgbClr val="0000FF"/>
                </a:solidFill>
                <a:latin typeface="Calibri"/>
                <a:cs typeface="Calibri"/>
              </a:rPr>
              <a:t>Parasites, Fungi</a:t>
            </a:r>
          </a:p>
          <a:p>
            <a:pPr algn="ctr"/>
            <a:r>
              <a:rPr lang="en-US" sz="1600" i="1" dirty="0">
                <a:solidFill>
                  <a:srgbClr val="0000FF"/>
                </a:solidFill>
                <a:latin typeface="Calibri"/>
                <a:cs typeface="Calibri"/>
              </a:rPr>
              <a:t>Genomes, Metagenomes</a:t>
            </a:r>
          </a:p>
        </p:txBody>
      </p:sp>
      <p:pic>
        <p:nvPicPr>
          <p:cNvPr id="107" name="Picture 106"/>
          <p:cNvPicPr/>
          <p:nvPr/>
        </p:nvPicPr>
        <p:blipFill>
          <a:blip r:embed="rId10">
            <a:extLst>
              <a:ext uri="{28A0092B-C50C-407E-A947-70E740481C1C}">
                <a14:useLocalDpi xmlns:a14="http://schemas.microsoft.com/office/drawing/2010/main" val="0"/>
              </a:ext>
            </a:extLst>
          </a:blip>
          <a:srcRect/>
          <a:stretch>
            <a:fillRect/>
          </a:stretch>
        </p:blipFill>
        <p:spPr bwMode="auto">
          <a:xfrm>
            <a:off x="10570313" y="2080861"/>
            <a:ext cx="1062320" cy="865640"/>
          </a:xfrm>
          <a:prstGeom prst="rect">
            <a:avLst/>
          </a:prstGeom>
          <a:noFill/>
          <a:ln>
            <a:noFill/>
          </a:ln>
        </p:spPr>
      </p:pic>
      <p:pic>
        <p:nvPicPr>
          <p:cNvPr id="40" name="Picture 39"/>
          <p:cNvPicPr>
            <a:picLocks noChangeAspect="1"/>
          </p:cNvPicPr>
          <p:nvPr/>
        </p:nvPicPr>
        <p:blipFill>
          <a:blip r:embed="rId11"/>
          <a:stretch>
            <a:fillRect/>
          </a:stretch>
        </p:blipFill>
        <p:spPr>
          <a:xfrm>
            <a:off x="6537079" y="5616350"/>
            <a:ext cx="1747221" cy="821089"/>
          </a:xfrm>
          <a:prstGeom prst="rect">
            <a:avLst/>
          </a:prstGeom>
        </p:spPr>
      </p:pic>
      <p:pic>
        <p:nvPicPr>
          <p:cNvPr id="37" name="Picture 36"/>
          <p:cNvPicPr>
            <a:picLocks noChangeAspect="1"/>
          </p:cNvPicPr>
          <p:nvPr/>
        </p:nvPicPr>
        <p:blipFill rotWithShape="1">
          <a:blip r:embed="rId12"/>
          <a:srcRect l="17233" t="63880" r="8713" b="2307"/>
          <a:stretch/>
        </p:blipFill>
        <p:spPr>
          <a:xfrm>
            <a:off x="3652489" y="5737837"/>
            <a:ext cx="1541889" cy="603499"/>
          </a:xfrm>
          <a:prstGeom prst="rect">
            <a:avLst/>
          </a:prstGeom>
        </p:spPr>
      </p:pic>
      <p:pic>
        <p:nvPicPr>
          <p:cNvPr id="38" name="Picture 37"/>
          <p:cNvPicPr>
            <a:picLocks noChangeAspect="1"/>
          </p:cNvPicPr>
          <p:nvPr/>
        </p:nvPicPr>
        <p:blipFill>
          <a:blip r:embed="rId13"/>
          <a:stretch>
            <a:fillRect/>
          </a:stretch>
        </p:blipFill>
        <p:spPr>
          <a:xfrm>
            <a:off x="5194376" y="5663739"/>
            <a:ext cx="1814848" cy="484644"/>
          </a:xfrm>
          <a:prstGeom prst="rect">
            <a:avLst/>
          </a:prstGeom>
        </p:spPr>
      </p:pic>
      <p:pic>
        <p:nvPicPr>
          <p:cNvPr id="39" name="Picture 38"/>
          <p:cNvPicPr>
            <a:picLocks noChangeAspect="1"/>
          </p:cNvPicPr>
          <p:nvPr/>
        </p:nvPicPr>
        <p:blipFill>
          <a:blip r:embed="rId14"/>
          <a:stretch>
            <a:fillRect/>
          </a:stretch>
        </p:blipFill>
        <p:spPr>
          <a:xfrm>
            <a:off x="5245537" y="6154715"/>
            <a:ext cx="1181284" cy="404212"/>
          </a:xfrm>
          <a:prstGeom prst="rect">
            <a:avLst/>
          </a:prstGeom>
        </p:spPr>
      </p:pic>
      <p:pic>
        <p:nvPicPr>
          <p:cNvPr id="41" name="Picture 40"/>
          <p:cNvPicPr>
            <a:picLocks noChangeAspect="1"/>
          </p:cNvPicPr>
          <p:nvPr/>
        </p:nvPicPr>
        <p:blipFill>
          <a:blip r:embed="rId15"/>
          <a:stretch>
            <a:fillRect/>
          </a:stretch>
        </p:blipFill>
        <p:spPr>
          <a:xfrm>
            <a:off x="7918041" y="5498556"/>
            <a:ext cx="1727089" cy="416877"/>
          </a:xfrm>
          <a:prstGeom prst="rect">
            <a:avLst/>
          </a:prstGeom>
        </p:spPr>
      </p:pic>
      <p:sp>
        <p:nvSpPr>
          <p:cNvPr id="44" name="Rectangle 43"/>
          <p:cNvSpPr/>
          <p:nvPr/>
        </p:nvSpPr>
        <p:spPr>
          <a:xfrm>
            <a:off x="9695089" y="5497423"/>
            <a:ext cx="2366999" cy="843580"/>
          </a:xfrm>
          <a:prstGeom prst="rect">
            <a:avLst/>
          </a:prstGeom>
        </p:spPr>
        <p:txBody>
          <a:bodyPr wrap="square" lIns="103900" tIns="51951" rIns="103900" bIns="51951">
            <a:spAutoFit/>
          </a:bodyPr>
          <a:lstStyle/>
          <a:p>
            <a:r>
              <a:rPr lang="en-GB" sz="1600" b="1" dirty="0">
                <a:solidFill>
                  <a:srgbClr val="800000"/>
                </a:solidFill>
              </a:rPr>
              <a:t>Strategic Relevance</a:t>
            </a:r>
          </a:p>
          <a:p>
            <a:r>
              <a:rPr lang="en-GB" sz="1600" b="1" dirty="0">
                <a:solidFill>
                  <a:srgbClr val="800000"/>
                </a:solidFill>
              </a:rPr>
              <a:t>Sustainability </a:t>
            </a:r>
          </a:p>
          <a:p>
            <a:r>
              <a:rPr lang="en-GB" sz="1600" b="1" dirty="0">
                <a:solidFill>
                  <a:srgbClr val="800000"/>
                </a:solidFill>
              </a:rPr>
              <a:t>Expansion</a:t>
            </a:r>
          </a:p>
        </p:txBody>
      </p:sp>
      <p:sp>
        <p:nvSpPr>
          <p:cNvPr id="117" name="Rectangle 116"/>
          <p:cNvSpPr/>
          <p:nvPr/>
        </p:nvSpPr>
        <p:spPr>
          <a:xfrm>
            <a:off x="201469" y="6313032"/>
            <a:ext cx="3451019" cy="351138"/>
          </a:xfrm>
          <a:prstGeom prst="rect">
            <a:avLst/>
          </a:prstGeom>
        </p:spPr>
        <p:txBody>
          <a:bodyPr wrap="square" lIns="103900" tIns="51951" rIns="103900" bIns="51951">
            <a:spAutoFit/>
          </a:bodyPr>
          <a:lstStyle/>
          <a:p>
            <a:r>
              <a:rPr lang="en-GB" sz="1600" b="1" dirty="0">
                <a:solidFill>
                  <a:srgbClr val="800000"/>
                </a:solidFill>
              </a:rPr>
              <a:t>Stable, resilient environment </a:t>
            </a:r>
            <a:endParaRPr lang="en-US" sz="1600" b="1" dirty="0">
              <a:solidFill>
                <a:srgbClr val="800000"/>
              </a:solidFill>
            </a:endParaRPr>
          </a:p>
        </p:txBody>
      </p:sp>
      <p:pic>
        <p:nvPicPr>
          <p:cNvPr id="46" name="Picture 45"/>
          <p:cNvPicPr>
            <a:picLocks noChangeAspect="1"/>
          </p:cNvPicPr>
          <p:nvPr/>
        </p:nvPicPr>
        <p:blipFill rotWithShape="1">
          <a:blip r:embed="rId16"/>
          <a:srcRect r="2837" b="24666"/>
          <a:stretch/>
        </p:blipFill>
        <p:spPr>
          <a:xfrm>
            <a:off x="8275632" y="6047065"/>
            <a:ext cx="1272409" cy="501195"/>
          </a:xfrm>
          <a:prstGeom prst="rect">
            <a:avLst/>
          </a:prstGeom>
        </p:spPr>
      </p:pic>
      <p:pic>
        <p:nvPicPr>
          <p:cNvPr id="42" name="Picture 41"/>
          <p:cNvPicPr>
            <a:picLocks noChangeAspect="1"/>
          </p:cNvPicPr>
          <p:nvPr/>
        </p:nvPicPr>
        <p:blipFill>
          <a:blip r:embed="rId17">
            <a:alphaModFix amt="57000"/>
          </a:blip>
          <a:stretch>
            <a:fillRect/>
          </a:stretch>
        </p:blipFill>
        <p:spPr>
          <a:xfrm>
            <a:off x="5435359" y="2048183"/>
            <a:ext cx="2185069" cy="942579"/>
          </a:xfrm>
          <a:prstGeom prst="rect">
            <a:avLst/>
          </a:prstGeom>
          <a:ln>
            <a:noFill/>
          </a:ln>
          <a:effectLst>
            <a:softEdge rad="112500"/>
          </a:effectLst>
        </p:spPr>
      </p:pic>
    </p:spTree>
    <p:extLst>
      <p:ext uri="{BB962C8B-B14F-4D97-AF65-F5344CB8AC3E}">
        <p14:creationId xmlns:p14="http://schemas.microsoft.com/office/powerpoint/2010/main" val="5967892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C0DE82-E79B-6272-AED8-B1E68934505B}"/>
              </a:ext>
            </a:extLst>
          </p:cNvPr>
          <p:cNvSpPr>
            <a:spLocks noGrp="1"/>
          </p:cNvSpPr>
          <p:nvPr>
            <p:ph type="title"/>
          </p:nvPr>
        </p:nvSpPr>
        <p:spPr/>
        <p:txBody>
          <a:bodyPr>
            <a:normAutofit/>
          </a:bodyPr>
          <a:lstStyle/>
          <a:p>
            <a:pPr lvl="0"/>
            <a:r>
              <a:rPr lang="en-GB" dirty="0"/>
              <a:t>Programming languages</a:t>
            </a:r>
          </a:p>
        </p:txBody>
      </p:sp>
      <p:sp>
        <p:nvSpPr>
          <p:cNvPr id="3" name="Content Placeholder 2">
            <a:extLst>
              <a:ext uri="{FF2B5EF4-FFF2-40B4-BE49-F238E27FC236}">
                <a16:creationId xmlns:a16="http://schemas.microsoft.com/office/drawing/2014/main" id="{C8B47997-415E-3624-FE61-557A9C2CB586}"/>
              </a:ext>
            </a:extLst>
          </p:cNvPr>
          <p:cNvSpPr>
            <a:spLocks noGrp="1"/>
          </p:cNvSpPr>
          <p:nvPr>
            <p:ph idx="1"/>
          </p:nvPr>
        </p:nvSpPr>
        <p:spPr/>
        <p:txBody>
          <a:bodyPr>
            <a:normAutofit/>
          </a:bodyPr>
          <a:lstStyle/>
          <a:p>
            <a:pPr lvl="0"/>
            <a:r>
              <a:rPr lang="en-GB" dirty="0"/>
              <a:t>Julia</a:t>
            </a:r>
          </a:p>
          <a:p>
            <a:pPr lvl="1"/>
            <a:r>
              <a:rPr lang="en-GB" dirty="0"/>
              <a:t>high-level, general-purpose dynamic programming language commonly used for numerical analysis and computational science</a:t>
            </a:r>
          </a:p>
          <a:p>
            <a:pPr lvl="0"/>
            <a:r>
              <a:rPr lang="en-GB" dirty="0"/>
              <a:t>Python </a:t>
            </a:r>
          </a:p>
          <a:p>
            <a:pPr lvl="1"/>
            <a:r>
              <a:rPr lang="en-GB" dirty="0"/>
              <a:t>High-level, interpreted programming language known for its simplicity, readability and versatility</a:t>
            </a:r>
          </a:p>
          <a:p>
            <a:pPr lvl="1"/>
            <a:r>
              <a:rPr lang="en-GB" dirty="0" err="1"/>
              <a:t>IPython</a:t>
            </a:r>
            <a:r>
              <a:rPr lang="en-GB" dirty="0"/>
              <a:t> is enhanced, interactive command-line interface for Python</a:t>
            </a:r>
          </a:p>
          <a:p>
            <a:r>
              <a:rPr lang="en-GB" dirty="0"/>
              <a:t>R </a:t>
            </a:r>
          </a:p>
          <a:p>
            <a:pPr lvl="1"/>
            <a:r>
              <a:rPr lang="en-GB" dirty="0"/>
              <a:t>programming language for statistical computing and data visualization. It has been adopted in the fields of data mining, bioinformatics and data analysis</a:t>
            </a:r>
          </a:p>
          <a:p>
            <a:pPr lvl="0"/>
            <a:endParaRPr lang="en-GB" dirty="0"/>
          </a:p>
        </p:txBody>
      </p:sp>
      <p:pic>
        <p:nvPicPr>
          <p:cNvPr id="2050" name="Picture 2" descr="undefined">
            <a:extLst>
              <a:ext uri="{FF2B5EF4-FFF2-40B4-BE49-F238E27FC236}">
                <a16:creationId xmlns:a16="http://schemas.microsoft.com/office/drawing/2014/main" id="{4881A4C8-ADC3-A63C-A463-44B8896A53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1040" y="422112"/>
            <a:ext cx="803505" cy="51784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undefined">
            <a:extLst>
              <a:ext uri="{FF2B5EF4-FFF2-40B4-BE49-F238E27FC236}">
                <a16:creationId xmlns:a16="http://schemas.microsoft.com/office/drawing/2014/main" id="{EAB39E97-A63E-9F1B-D072-56DF8CD2009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79016" y="388711"/>
            <a:ext cx="1663497" cy="182162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undefined">
            <a:extLst>
              <a:ext uri="{FF2B5EF4-FFF2-40B4-BE49-F238E27FC236}">
                <a16:creationId xmlns:a16="http://schemas.microsoft.com/office/drawing/2014/main" id="{97C28E40-37E8-3A32-A84E-0EEB13EAC33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42513" y="388711"/>
            <a:ext cx="1855016" cy="14369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152690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81</TotalTime>
  <Words>717</Words>
  <Application>Microsoft Macintosh PowerPoint</Application>
  <PresentationFormat>Widescreen</PresentationFormat>
  <Paragraphs>137</Paragraphs>
  <Slides>14</Slides>
  <Notes>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Arial</vt:lpstr>
      <vt:lpstr>Calibri</vt:lpstr>
      <vt:lpstr>Calibri Light</vt:lpstr>
      <vt:lpstr>Public Sans</vt:lpstr>
      <vt:lpstr>Public Sans Bold</vt:lpstr>
      <vt:lpstr>Office Theme</vt:lpstr>
      <vt:lpstr>The Cloud, CLIMB and Notebook Servers</vt:lpstr>
      <vt:lpstr>Bacterial Genomics The Golden Era: 1995-2007</vt:lpstr>
      <vt:lpstr>High-throughput Sequencing from 2007 onwards</vt:lpstr>
      <vt:lpstr>The Problems…</vt:lpstr>
      <vt:lpstr>PowerPoint Presentation</vt:lpstr>
      <vt:lpstr>PowerPoint Presentation</vt:lpstr>
      <vt:lpstr>How does the Cloud work?</vt:lpstr>
      <vt:lpstr>PowerPoint Presentation</vt:lpstr>
      <vt:lpstr>Programming languages</vt:lpstr>
      <vt:lpstr>Jupyter notebooks</vt:lpstr>
      <vt:lpstr>Jupyter Notebook Servers</vt:lpstr>
      <vt:lpstr>PowerPoint Presentation</vt:lpstr>
      <vt:lpstr>Rationale</vt:lpstr>
      <vt:lpstr>Advantages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Mark Pallen (QIB)</dc:creator>
  <cp:lastModifiedBy>Mark Pallen (QIB)</cp:lastModifiedBy>
  <cp:revision>28</cp:revision>
  <dcterms:created xsi:type="dcterms:W3CDTF">2022-11-08T10:00:37Z</dcterms:created>
  <dcterms:modified xsi:type="dcterms:W3CDTF">2024-10-07T09:23:12Z</dcterms:modified>
</cp:coreProperties>
</file>